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57" r:id="rId3"/>
    <p:sldId id="290" r:id="rId4"/>
    <p:sldId id="291" r:id="rId5"/>
    <p:sldId id="292" r:id="rId6"/>
    <p:sldId id="258" r:id="rId7"/>
    <p:sldId id="303" r:id="rId8"/>
    <p:sldId id="304" r:id="rId9"/>
    <p:sldId id="301" r:id="rId10"/>
    <p:sldId id="279" r:id="rId11"/>
    <p:sldId id="271" r:id="rId12"/>
    <p:sldId id="284" r:id="rId13"/>
    <p:sldId id="272" r:id="rId14"/>
    <p:sldId id="293" r:id="rId15"/>
    <p:sldId id="294" r:id="rId16"/>
    <p:sldId id="295" r:id="rId17"/>
    <p:sldId id="296" r:id="rId18"/>
    <p:sldId id="297" r:id="rId19"/>
    <p:sldId id="298" r:id="rId20"/>
    <p:sldId id="299" r:id="rId21"/>
    <p:sldId id="268"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1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160"/>
    <a:srgbClr val="30887C"/>
    <a:srgbClr val="009999"/>
    <a:srgbClr val="1FA8B3"/>
    <a:srgbClr val="B4DDE8"/>
    <a:srgbClr val="47A435"/>
    <a:srgbClr val="22ACB6"/>
    <a:srgbClr val="C84084"/>
    <a:srgbClr val="E6ECCD"/>
    <a:srgbClr val="A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0201" autoAdjust="0"/>
  </p:normalViewPr>
  <p:slideViewPr>
    <p:cSldViewPr snapToGrid="0">
      <p:cViewPr varScale="1">
        <p:scale>
          <a:sx n="73" d="100"/>
          <a:sy n="73" d="100"/>
        </p:scale>
        <p:origin x="1152" y="24"/>
      </p:cViewPr>
      <p:guideLst>
        <p:guide orient="horz" pos="2160"/>
        <p:guide pos="3715"/>
      </p:guideLst>
    </p:cSldViewPr>
  </p:slideViewPr>
  <p:notesTextViewPr>
    <p:cViewPr>
      <p:scale>
        <a:sx n="1" d="1"/>
        <a:sy n="1" d="1"/>
      </p:scale>
      <p:origin x="0" y="0"/>
    </p:cViewPr>
  </p:notesTextViewPr>
  <p:sorterViewPr>
    <p:cViewPr>
      <p:scale>
        <a:sx n="100" d="100"/>
        <a:sy n="100" d="100"/>
      </p:scale>
      <p:origin x="0" y="-2021"/>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B7A58-E950-4A4D-9BA6-4D67ADB736D2}" type="datetimeFigureOut">
              <a:rPr lang="it-IT" smtClean="0"/>
              <a:t>02/05/2023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5D5A6-7349-4F71-BCA3-BDDE2E07A550}" type="slidenum">
              <a:rPr lang="it-IT" smtClean="0"/>
              <a:t>‹N›</a:t>
            </a:fld>
            <a:endParaRPr lang="it-IT"/>
          </a:p>
        </p:txBody>
      </p:sp>
    </p:spTree>
    <p:extLst>
      <p:ext uri="{BB962C8B-B14F-4D97-AF65-F5344CB8AC3E}">
        <p14:creationId xmlns:p14="http://schemas.microsoft.com/office/powerpoint/2010/main" val="304241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485D5A6-7349-4F71-BCA3-BDDE2E07A550}" type="slidenum">
              <a:rPr lang="it-IT" smtClean="0"/>
              <a:t>1</a:t>
            </a:fld>
            <a:endParaRPr lang="it-IT"/>
          </a:p>
        </p:txBody>
      </p:sp>
    </p:spTree>
    <p:extLst>
      <p:ext uri="{BB962C8B-B14F-4D97-AF65-F5344CB8AC3E}">
        <p14:creationId xmlns:p14="http://schemas.microsoft.com/office/powerpoint/2010/main" val="212306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algn="just" eaLnBrk="1" hangingPunct="1">
              <a:buFont typeface="Wingdings" panose="05000000000000000000" pitchFamily="2" charset="2"/>
              <a:buChar char="§"/>
              <a:defRPr/>
            </a:pPr>
            <a:r>
              <a:rPr lang="en-GB" altLang="it-IT" sz="1200" b="1" dirty="0">
                <a:solidFill>
                  <a:srgbClr val="38776C"/>
                </a:solidFill>
                <a:latin typeface="Arial"/>
                <a:cs typeface="Arial" panose="020B0604020202020204" pitchFamily="34" charset="0"/>
              </a:rPr>
              <a:t>BUDGET</a:t>
            </a:r>
            <a:r>
              <a:rPr lang="en-GB" altLang="it-IT" sz="1200" dirty="0">
                <a:solidFill>
                  <a:srgbClr val="38776C"/>
                </a:solidFill>
                <a:latin typeface="Arial"/>
                <a:cs typeface="Arial" panose="020B0604020202020204" pitchFamily="34" charset="0"/>
              </a:rPr>
              <a:t> €</a:t>
            </a:r>
            <a:r>
              <a:rPr kumimoji="0" lang="en-GB" altLang="it-IT" sz="12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8.415.085,67 € (600 k€ Avezzano HRS</a:t>
            </a:r>
            <a:r>
              <a:rPr lang="en-GB" altLang="it-IT" sz="1200" dirty="0">
                <a:solidFill>
                  <a:srgbClr val="38776C"/>
                </a:solidFill>
                <a:latin typeface="Arial"/>
                <a:cs typeface="Arial" panose="020B0604020202020204" pitchFamily="34" charset="0"/>
              </a:rPr>
              <a:t>, 1.475 k€ Terni HRS) </a:t>
            </a:r>
          </a:p>
          <a:p>
            <a:pPr lvl="1" algn="just" eaLnBrk="1" hangingPunct="1">
              <a:buFont typeface="Wingdings" panose="05000000000000000000" pitchFamily="2" charset="2"/>
              <a:buChar char="§"/>
              <a:defRPr/>
            </a:pPr>
            <a:r>
              <a:rPr lang="en-GB" altLang="it-IT" sz="1200" b="1" dirty="0">
                <a:solidFill>
                  <a:srgbClr val="38776C"/>
                </a:solidFill>
                <a:latin typeface="Arial"/>
                <a:cs typeface="Arial" panose="020B0604020202020204" pitchFamily="34" charset="0"/>
              </a:rPr>
              <a:t>END DATE</a:t>
            </a:r>
            <a:r>
              <a:rPr lang="en-GB" altLang="it-IT" sz="1200" dirty="0">
                <a:solidFill>
                  <a:srgbClr val="38776C"/>
                </a:solidFill>
                <a:latin typeface="Arial"/>
                <a:cs typeface="Arial" panose="020B0604020202020204" pitchFamily="34" charset="0"/>
              </a:rPr>
              <a:t>: </a:t>
            </a:r>
            <a:r>
              <a:rPr kumimoji="0" lang="en-GB" altLang="it-IT" sz="14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30/09/2026</a:t>
            </a:r>
            <a:endParaRPr kumimoji="0" lang="en-GB" altLang="it-IT" sz="12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5485D5A6-7349-4F71-BCA3-BDDE2E07A550}" type="slidenum">
              <a:rPr lang="it-IT" smtClean="0"/>
              <a:t>2</a:t>
            </a:fld>
            <a:endParaRPr lang="it-IT"/>
          </a:p>
        </p:txBody>
      </p:sp>
    </p:spTree>
    <p:extLst>
      <p:ext uri="{BB962C8B-B14F-4D97-AF65-F5344CB8AC3E}">
        <p14:creationId xmlns:p14="http://schemas.microsoft.com/office/powerpoint/2010/main" val="46307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485D5A6-7349-4F71-BCA3-BDDE2E07A550}" type="slidenum">
              <a:rPr lang="it-IT" smtClean="0"/>
              <a:t>6</a:t>
            </a:fld>
            <a:endParaRPr lang="it-IT"/>
          </a:p>
        </p:txBody>
      </p:sp>
    </p:spTree>
    <p:extLst>
      <p:ext uri="{BB962C8B-B14F-4D97-AF65-F5344CB8AC3E}">
        <p14:creationId xmlns:p14="http://schemas.microsoft.com/office/powerpoint/2010/main" val="42930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485D5A6-7349-4F71-BCA3-BDDE2E07A550}" type="slidenum">
              <a:rPr lang="it-IT" smtClean="0"/>
              <a:t>7</a:t>
            </a:fld>
            <a:endParaRPr lang="it-IT"/>
          </a:p>
        </p:txBody>
      </p:sp>
    </p:spTree>
    <p:extLst>
      <p:ext uri="{BB962C8B-B14F-4D97-AF65-F5344CB8AC3E}">
        <p14:creationId xmlns:p14="http://schemas.microsoft.com/office/powerpoint/2010/main" val="16577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485D5A6-7349-4F71-BCA3-BDDE2E07A550}" type="slidenum">
              <a:rPr lang="it-IT" smtClean="0"/>
              <a:t>12</a:t>
            </a:fld>
            <a:endParaRPr lang="it-IT"/>
          </a:p>
        </p:txBody>
      </p:sp>
    </p:spTree>
    <p:extLst>
      <p:ext uri="{BB962C8B-B14F-4D97-AF65-F5344CB8AC3E}">
        <p14:creationId xmlns:p14="http://schemas.microsoft.com/office/powerpoint/2010/main" val="240186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485D5A6-7349-4F71-BCA3-BDDE2E07A550}" type="slidenum">
              <a:rPr lang="it-IT" smtClean="0"/>
              <a:t>15</a:t>
            </a:fld>
            <a:endParaRPr lang="it-IT"/>
          </a:p>
        </p:txBody>
      </p:sp>
    </p:spTree>
    <p:extLst>
      <p:ext uri="{BB962C8B-B14F-4D97-AF65-F5344CB8AC3E}">
        <p14:creationId xmlns:p14="http://schemas.microsoft.com/office/powerpoint/2010/main" val="128079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485D5A6-7349-4F71-BCA3-BDDE2E07A550}" type="slidenum">
              <a:rPr lang="it-IT" smtClean="0"/>
              <a:t>20</a:t>
            </a:fld>
            <a:endParaRPr lang="it-IT"/>
          </a:p>
        </p:txBody>
      </p:sp>
    </p:spTree>
    <p:extLst>
      <p:ext uri="{BB962C8B-B14F-4D97-AF65-F5344CB8AC3E}">
        <p14:creationId xmlns:p14="http://schemas.microsoft.com/office/powerpoint/2010/main" val="390652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550D9F-7507-47EA-BD81-DBE432FBE414}"/>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it-IT"/>
              <a:t>Fare clic per modificare lo stile del titolo dello schema</a:t>
            </a:r>
          </a:p>
        </p:txBody>
      </p:sp>
      <p:sp>
        <p:nvSpPr>
          <p:cNvPr id="3" name="Sottotitolo 2">
            <a:extLst>
              <a:ext uri="{FF2B5EF4-FFF2-40B4-BE49-F238E27FC236}">
                <a16:creationId xmlns:a16="http://schemas.microsoft.com/office/drawing/2014/main" id="{35E9A5B2-1F09-43A3-9E61-7C9F0B6007E9}"/>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it-IT"/>
              <a:t>Fare clic per modificare lo stile del sottotitolo dello schema</a:t>
            </a:r>
          </a:p>
        </p:txBody>
      </p:sp>
      <p:sp>
        <p:nvSpPr>
          <p:cNvPr id="4" name="Segnaposto data 3">
            <a:extLst>
              <a:ext uri="{FF2B5EF4-FFF2-40B4-BE49-F238E27FC236}">
                <a16:creationId xmlns:a16="http://schemas.microsoft.com/office/drawing/2014/main" id="{9FFE21B1-80E5-47A9-B750-FE3803AB88A6}"/>
              </a:ext>
            </a:extLst>
          </p:cNvPr>
          <p:cNvSpPr txBox="1">
            <a:spLocks noGrp="1"/>
          </p:cNvSpPr>
          <p:nvPr>
            <p:ph type="dt" sz="half" idx="7"/>
          </p:nvPr>
        </p:nvSpPr>
        <p:spPr/>
        <p:txBody>
          <a:bodyPr/>
          <a:lstStyle>
            <a:lvl1pPr>
              <a:defRPr/>
            </a:lvl1pPr>
          </a:lstStyle>
          <a:p>
            <a:pPr lvl="0"/>
            <a:fld id="{9C0355D9-6AA6-4C1A-9829-06FA57C1DD52}" type="datetime1">
              <a:rPr lang="it-IT" smtClean="0"/>
              <a:t>02/05/2023</a:t>
            </a:fld>
            <a:endParaRPr lang="it-IT"/>
          </a:p>
        </p:txBody>
      </p:sp>
      <p:sp>
        <p:nvSpPr>
          <p:cNvPr id="5" name="Segnaposto piè di pagina 4">
            <a:extLst>
              <a:ext uri="{FF2B5EF4-FFF2-40B4-BE49-F238E27FC236}">
                <a16:creationId xmlns:a16="http://schemas.microsoft.com/office/drawing/2014/main" id="{F810F858-40C9-41B3-9D0B-4F7D8EDFAEC0}"/>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5C196559-BB45-4187-9B96-6329AFE30371}"/>
              </a:ext>
            </a:extLst>
          </p:cNvPr>
          <p:cNvSpPr txBox="1">
            <a:spLocks noGrp="1"/>
          </p:cNvSpPr>
          <p:nvPr>
            <p:ph type="sldNum" sz="quarter" idx="8"/>
          </p:nvPr>
        </p:nvSpPr>
        <p:spPr/>
        <p:txBody>
          <a:bodyPr/>
          <a:lstStyle>
            <a:lvl1pPr>
              <a:defRPr/>
            </a:lvl1pPr>
          </a:lstStyle>
          <a:p>
            <a:pPr lvl="0"/>
            <a:fld id="{A2AC5AA0-D08B-4011-AD03-34D7F0BA5FDD}" type="slidenum">
              <a:t>‹N›</a:t>
            </a:fld>
            <a:endParaRPr lang="it-IT"/>
          </a:p>
        </p:txBody>
      </p:sp>
      <p:pic>
        <p:nvPicPr>
          <p:cNvPr id="7" name="Immagine 6">
            <a:extLst>
              <a:ext uri="{FF2B5EF4-FFF2-40B4-BE49-F238E27FC236}">
                <a16:creationId xmlns:a16="http://schemas.microsoft.com/office/drawing/2014/main" id="{3F82C9E5-E5DF-4524-8B4A-0CD067371EF4}"/>
              </a:ext>
            </a:extLst>
          </p:cNvPr>
          <p:cNvPicPr>
            <a:picLocks noChangeAspect="1"/>
          </p:cNvPicPr>
          <p:nvPr userDrawn="1"/>
        </p:nvPicPr>
        <p:blipFill>
          <a:blip r:embed="rId2"/>
          <a:stretch>
            <a:fillRect/>
          </a:stretch>
        </p:blipFill>
        <p:spPr>
          <a:xfrm>
            <a:off x="132824" y="6317210"/>
            <a:ext cx="549801" cy="428333"/>
          </a:xfrm>
          <a:prstGeom prst="rect">
            <a:avLst/>
          </a:prstGeom>
        </p:spPr>
      </p:pic>
    </p:spTree>
    <p:extLst>
      <p:ext uri="{BB962C8B-B14F-4D97-AF65-F5344CB8AC3E}">
        <p14:creationId xmlns:p14="http://schemas.microsoft.com/office/powerpoint/2010/main" val="79651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714DB-F3A7-4E97-BBD9-66FC7285B279}"/>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6D03E7B6-B22E-487C-9B38-0E21F9EFA88B}"/>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B7ADDB-5296-498A-BFF9-04C12BFB002E}"/>
              </a:ext>
            </a:extLst>
          </p:cNvPr>
          <p:cNvSpPr txBox="1">
            <a:spLocks noGrp="1"/>
          </p:cNvSpPr>
          <p:nvPr>
            <p:ph type="dt" sz="half" idx="7"/>
          </p:nvPr>
        </p:nvSpPr>
        <p:spPr/>
        <p:txBody>
          <a:bodyPr/>
          <a:lstStyle>
            <a:lvl1pPr>
              <a:defRPr/>
            </a:lvl1pPr>
          </a:lstStyle>
          <a:p>
            <a:pPr lvl="0"/>
            <a:fld id="{9925247C-7F02-4E79-9E2C-DAC45948132F}" type="datetime1">
              <a:rPr lang="it-IT" smtClean="0"/>
              <a:t>02/05/2023</a:t>
            </a:fld>
            <a:endParaRPr lang="it-IT"/>
          </a:p>
        </p:txBody>
      </p:sp>
      <p:sp>
        <p:nvSpPr>
          <p:cNvPr id="5" name="Segnaposto piè di pagina 4">
            <a:extLst>
              <a:ext uri="{FF2B5EF4-FFF2-40B4-BE49-F238E27FC236}">
                <a16:creationId xmlns:a16="http://schemas.microsoft.com/office/drawing/2014/main" id="{519E6629-388C-425E-BAB5-A541E3226970}"/>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23207F1D-2580-4014-A297-DA62177EC385}"/>
              </a:ext>
            </a:extLst>
          </p:cNvPr>
          <p:cNvSpPr txBox="1">
            <a:spLocks noGrp="1"/>
          </p:cNvSpPr>
          <p:nvPr>
            <p:ph type="sldNum" sz="quarter" idx="8"/>
          </p:nvPr>
        </p:nvSpPr>
        <p:spPr/>
        <p:txBody>
          <a:bodyPr/>
          <a:lstStyle>
            <a:lvl1pPr>
              <a:defRPr/>
            </a:lvl1pPr>
          </a:lstStyle>
          <a:p>
            <a:pPr lvl="0"/>
            <a:fld id="{BEF34792-DFE0-4B1F-9F5E-A890F3BA281B}" type="slidenum">
              <a:t>‹N›</a:t>
            </a:fld>
            <a:endParaRPr lang="it-IT"/>
          </a:p>
        </p:txBody>
      </p:sp>
    </p:spTree>
    <p:extLst>
      <p:ext uri="{BB962C8B-B14F-4D97-AF65-F5344CB8AC3E}">
        <p14:creationId xmlns:p14="http://schemas.microsoft.com/office/powerpoint/2010/main" val="423743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6058A8F-FA24-43C0-9EEF-A2BF173D0B2C}"/>
              </a:ext>
            </a:extLst>
          </p:cNvPr>
          <p:cNvSpPr txBox="1">
            <a:spLocks noGrp="1"/>
          </p:cNvSpPr>
          <p:nvPr>
            <p:ph type="title" orient="vert"/>
          </p:nvPr>
        </p:nvSpPr>
        <p:spPr>
          <a:xfrm>
            <a:off x="8724903" y="365129"/>
            <a:ext cx="2628899" cy="5811834"/>
          </a:xfrm>
        </p:spPr>
        <p:txBody>
          <a:bodyPr vert="eaVert"/>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D29E5D31-B5A6-4187-8C7F-24FAAE865FDE}"/>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B321156-6EE3-4AA2-9346-D10A864CC8C7}"/>
              </a:ext>
            </a:extLst>
          </p:cNvPr>
          <p:cNvSpPr txBox="1">
            <a:spLocks noGrp="1"/>
          </p:cNvSpPr>
          <p:nvPr>
            <p:ph type="dt" sz="half" idx="7"/>
          </p:nvPr>
        </p:nvSpPr>
        <p:spPr/>
        <p:txBody>
          <a:bodyPr/>
          <a:lstStyle>
            <a:lvl1pPr>
              <a:defRPr/>
            </a:lvl1pPr>
          </a:lstStyle>
          <a:p>
            <a:pPr lvl="0"/>
            <a:fld id="{D6839D78-6891-4C71-89BD-4970FE61943D}" type="datetime1">
              <a:rPr lang="it-IT" smtClean="0"/>
              <a:t>02/05/2023</a:t>
            </a:fld>
            <a:endParaRPr lang="it-IT"/>
          </a:p>
        </p:txBody>
      </p:sp>
      <p:sp>
        <p:nvSpPr>
          <p:cNvPr id="5" name="Segnaposto piè di pagina 4">
            <a:extLst>
              <a:ext uri="{FF2B5EF4-FFF2-40B4-BE49-F238E27FC236}">
                <a16:creationId xmlns:a16="http://schemas.microsoft.com/office/drawing/2014/main" id="{C9AD2FCC-0006-487C-B8BE-92320BC1B99E}"/>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E898992D-B642-42F5-9A32-03B7E6A07133}"/>
              </a:ext>
            </a:extLst>
          </p:cNvPr>
          <p:cNvSpPr txBox="1">
            <a:spLocks noGrp="1"/>
          </p:cNvSpPr>
          <p:nvPr>
            <p:ph type="sldNum" sz="quarter" idx="8"/>
          </p:nvPr>
        </p:nvSpPr>
        <p:spPr/>
        <p:txBody>
          <a:bodyPr/>
          <a:lstStyle>
            <a:lvl1pPr>
              <a:defRPr/>
            </a:lvl1pPr>
          </a:lstStyle>
          <a:p>
            <a:pPr lvl="0"/>
            <a:fld id="{406B22E1-0388-4A7B-A948-C7C4F22E9B6A}" type="slidenum">
              <a:t>‹N›</a:t>
            </a:fld>
            <a:endParaRPr lang="it-IT"/>
          </a:p>
        </p:txBody>
      </p:sp>
    </p:spTree>
    <p:extLst>
      <p:ext uri="{BB962C8B-B14F-4D97-AF65-F5344CB8AC3E}">
        <p14:creationId xmlns:p14="http://schemas.microsoft.com/office/powerpoint/2010/main" val="14283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sellaDiTesto 6">
            <a:extLst>
              <a:ext uri="{FF2B5EF4-FFF2-40B4-BE49-F238E27FC236}">
                <a16:creationId xmlns:a16="http://schemas.microsoft.com/office/drawing/2014/main" id="{7AF85AAA-9539-46C6-AE42-C505D1B4162A}"/>
              </a:ext>
            </a:extLst>
          </p:cNvPr>
          <p:cNvSpPr txBox="1">
            <a:spLocks noChangeArrowheads="1"/>
          </p:cNvSpPr>
          <p:nvPr userDrawn="1"/>
        </p:nvSpPr>
        <p:spPr bwMode="auto">
          <a:xfrm>
            <a:off x="905085" y="6076651"/>
            <a:ext cx="69516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900" dirty="0">
                <a:solidFill>
                  <a:srgbClr val="333333"/>
                </a:solidFill>
              </a:rPr>
              <a:t>The LIFE3H project has received funding from the LIFE </a:t>
            </a:r>
            <a:r>
              <a:rPr lang="en-US" altLang="it-IT" sz="900" dirty="0" err="1">
                <a:solidFill>
                  <a:srgbClr val="333333"/>
                </a:solidFill>
              </a:rPr>
              <a:t>Programme</a:t>
            </a:r>
            <a:r>
              <a:rPr lang="en-US" altLang="it-IT" sz="900" dirty="0">
                <a:solidFill>
                  <a:srgbClr val="333333"/>
                </a:solidFill>
              </a:rPr>
              <a:t> of the European Union [LIFE 30 ENV/IT/000575]</a:t>
            </a:r>
          </a:p>
        </p:txBody>
      </p:sp>
      <p:sp>
        <p:nvSpPr>
          <p:cNvPr id="5" name="Rettangolo 4">
            <a:extLst>
              <a:ext uri="{FF2B5EF4-FFF2-40B4-BE49-F238E27FC236}">
                <a16:creationId xmlns:a16="http://schemas.microsoft.com/office/drawing/2014/main" id="{8587EF33-A00E-4669-BF94-94B5728E2CBB}"/>
              </a:ext>
            </a:extLst>
          </p:cNvPr>
          <p:cNvSpPr/>
          <p:nvPr userDrawn="1"/>
        </p:nvSpPr>
        <p:spPr>
          <a:xfrm>
            <a:off x="0" y="5658928"/>
            <a:ext cx="836762" cy="647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1035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 cover_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F478AB67-F4DE-439F-93B9-ED57478690D7}"/>
              </a:ext>
            </a:extLst>
          </p:cNvPr>
          <p:cNvSpPr txBox="1">
            <a:spLocks noChangeArrowheads="1"/>
          </p:cNvSpPr>
          <p:nvPr userDrawn="1"/>
        </p:nvSpPr>
        <p:spPr bwMode="auto">
          <a:xfrm>
            <a:off x="1339850" y="6365875"/>
            <a:ext cx="6951663" cy="23018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it-IT" sz="900">
                <a:solidFill>
                  <a:srgbClr val="333333"/>
                </a:solidFill>
              </a:rPr>
              <a:t>The LIFE3H project has received funding from the LIFE Programme of the European Union [LIFE 20 ENV/IT/000575]</a:t>
            </a:r>
          </a:p>
        </p:txBody>
      </p:sp>
      <p:pic>
        <p:nvPicPr>
          <p:cNvPr id="15" name="Elemento grafico 18">
            <a:extLst>
              <a:ext uri="{FF2B5EF4-FFF2-40B4-BE49-F238E27FC236}">
                <a16:creationId xmlns:a16="http://schemas.microsoft.com/office/drawing/2014/main" id="{CB46CC9F-59CD-469C-B4F7-1BDCF96137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6900" y="427038"/>
            <a:ext cx="40274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ttore diritto 17">
            <a:extLst>
              <a:ext uri="{FF2B5EF4-FFF2-40B4-BE49-F238E27FC236}">
                <a16:creationId xmlns:a16="http://schemas.microsoft.com/office/drawing/2014/main" id="{72DED6EB-3EEC-4556-8636-ACE3BAF73992}"/>
              </a:ext>
            </a:extLst>
          </p:cNvPr>
          <p:cNvCxnSpPr/>
          <p:nvPr userDrawn="1"/>
        </p:nvCxnSpPr>
        <p:spPr>
          <a:xfrm>
            <a:off x="2155825" y="3432175"/>
            <a:ext cx="81153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E6052003-FC64-4DEC-A082-58839DC1D188}"/>
              </a:ext>
            </a:extLst>
          </p:cNvPr>
          <p:cNvSpPr txBox="1"/>
          <p:nvPr userDrawn="1"/>
        </p:nvSpPr>
        <p:spPr>
          <a:xfrm>
            <a:off x="3070225" y="2376488"/>
            <a:ext cx="5994400" cy="922337"/>
          </a:xfrm>
          <a:prstGeom prst="rect">
            <a:avLst/>
          </a:prstGeom>
          <a:noFill/>
        </p:spPr>
        <p:txBody>
          <a:bodyPr>
            <a:spAutoFit/>
          </a:bodyPr>
          <a:lstStyle/>
          <a:p>
            <a:pPr algn="ctr" eaLnBrk="1" fontAlgn="auto" hangingPunct="1">
              <a:spcBef>
                <a:spcPts val="0"/>
              </a:spcBef>
              <a:spcAft>
                <a:spcPts val="0"/>
              </a:spcAft>
              <a:defRPr/>
            </a:pPr>
            <a:r>
              <a:rPr lang="it-IT" sz="5400" b="1" spc="300" dirty="0" err="1">
                <a:solidFill>
                  <a:srgbClr val="009999"/>
                </a:solidFill>
                <a:latin typeface="Mark Pro Bold" panose="020B0804020201010104" pitchFamily="34" charset="0"/>
              </a:rPr>
              <a:t>Thanks</a:t>
            </a:r>
            <a:r>
              <a:rPr lang="it-IT" sz="5400" b="1" spc="300" dirty="0">
                <a:solidFill>
                  <a:srgbClr val="009999"/>
                </a:solidFill>
                <a:latin typeface="Mark Pro Bold" panose="020B0804020201010104" pitchFamily="34" charset="0"/>
              </a:rPr>
              <a:t> to ALL</a:t>
            </a:r>
          </a:p>
        </p:txBody>
      </p:sp>
      <p:sp>
        <p:nvSpPr>
          <p:cNvPr id="8" name="Marcador de Posição do Texto 8"/>
          <p:cNvSpPr>
            <a:spLocks noGrp="1"/>
          </p:cNvSpPr>
          <p:nvPr>
            <p:ph type="body" sz="quarter" idx="14"/>
          </p:nvPr>
        </p:nvSpPr>
        <p:spPr>
          <a:xfrm>
            <a:off x="2593913" y="4477239"/>
            <a:ext cx="2165474" cy="365125"/>
          </a:xfrm>
        </p:spPr>
        <p:txBody>
          <a:bodyPr anchor="ctr">
            <a:noAutofit/>
          </a:bodyPr>
          <a:lstStyle>
            <a:lvl1pPr marL="0" indent="0" algn="ctr">
              <a:buNone/>
              <a:defRPr sz="1200" b="1">
                <a:solidFill>
                  <a:srgbClr val="009999"/>
                </a:solidFill>
                <a:latin typeface="Arial" panose="020B0604020202020204" pitchFamily="34" charset="0"/>
                <a:cs typeface="Arial" panose="020B0604020202020204" pitchFamily="34" charset="0"/>
              </a:defRPr>
            </a:lvl1pPr>
          </a:lstStyle>
          <a:p>
            <a:pPr lvl="0"/>
            <a:r>
              <a:rPr lang="it-IT" dirty="0"/>
              <a:t>Fare clic per modificare stili del testo dello schema</a:t>
            </a:r>
          </a:p>
        </p:txBody>
      </p:sp>
      <p:sp>
        <p:nvSpPr>
          <p:cNvPr id="10" name="Marcador de Posição do Texto 8"/>
          <p:cNvSpPr>
            <a:spLocks noGrp="1"/>
          </p:cNvSpPr>
          <p:nvPr>
            <p:ph type="body" sz="quarter" idx="15"/>
          </p:nvPr>
        </p:nvSpPr>
        <p:spPr>
          <a:xfrm>
            <a:off x="2593913" y="4769448"/>
            <a:ext cx="2165474" cy="365125"/>
          </a:xfrm>
        </p:spPr>
        <p:txBody>
          <a:bodyPr anchor="ctr">
            <a:noAutofit/>
          </a:bodyPr>
          <a:lstStyle>
            <a:lvl1pPr marL="0" indent="0" algn="ctr">
              <a:buNone/>
              <a:defRPr sz="1200" b="0">
                <a:solidFill>
                  <a:srgbClr val="009999"/>
                </a:solidFill>
                <a:latin typeface="Arial" panose="020B0604020202020204" pitchFamily="34" charset="0"/>
                <a:cs typeface="Arial" panose="020B0604020202020204" pitchFamily="34" charset="0"/>
              </a:defRPr>
            </a:lvl1pPr>
          </a:lstStyle>
          <a:p>
            <a:pPr lvl="0"/>
            <a:r>
              <a:rPr lang="it-IT"/>
              <a:t>Fare clic per modificare stili del testo dello schema</a:t>
            </a:r>
          </a:p>
        </p:txBody>
      </p:sp>
      <p:sp>
        <p:nvSpPr>
          <p:cNvPr id="11" name="Marcador de Posição do Texto 8"/>
          <p:cNvSpPr>
            <a:spLocks noGrp="1"/>
          </p:cNvSpPr>
          <p:nvPr>
            <p:ph type="body" sz="quarter" idx="16"/>
          </p:nvPr>
        </p:nvSpPr>
        <p:spPr>
          <a:xfrm>
            <a:off x="5013263" y="4477239"/>
            <a:ext cx="2165474" cy="365125"/>
          </a:xfrm>
        </p:spPr>
        <p:txBody>
          <a:bodyPr anchor="ctr">
            <a:noAutofit/>
          </a:bodyPr>
          <a:lstStyle>
            <a:lvl1pPr marL="0" indent="0" algn="ctr">
              <a:buNone/>
              <a:defRPr sz="1200" b="1">
                <a:solidFill>
                  <a:srgbClr val="009999"/>
                </a:solidFill>
                <a:latin typeface="Arial" panose="020B0604020202020204" pitchFamily="34" charset="0"/>
                <a:cs typeface="Arial" panose="020B0604020202020204" pitchFamily="34" charset="0"/>
              </a:defRPr>
            </a:lvl1pPr>
          </a:lstStyle>
          <a:p>
            <a:pPr lvl="0"/>
            <a:r>
              <a:rPr lang="it-IT"/>
              <a:t>Fare clic per modificare stili del testo dello schema</a:t>
            </a:r>
          </a:p>
        </p:txBody>
      </p:sp>
      <p:sp>
        <p:nvSpPr>
          <p:cNvPr id="12" name="Marcador de Posição do Texto 8"/>
          <p:cNvSpPr>
            <a:spLocks noGrp="1"/>
          </p:cNvSpPr>
          <p:nvPr>
            <p:ph type="body" sz="quarter" idx="17"/>
          </p:nvPr>
        </p:nvSpPr>
        <p:spPr>
          <a:xfrm>
            <a:off x="5013263" y="4769448"/>
            <a:ext cx="2165474" cy="365125"/>
          </a:xfrm>
        </p:spPr>
        <p:txBody>
          <a:bodyPr anchor="ctr">
            <a:noAutofit/>
          </a:bodyPr>
          <a:lstStyle>
            <a:lvl1pPr marL="0" indent="0" algn="ctr">
              <a:buNone/>
              <a:defRPr sz="1200" b="0">
                <a:solidFill>
                  <a:srgbClr val="009999"/>
                </a:solidFill>
                <a:latin typeface="Arial" panose="020B0604020202020204" pitchFamily="34" charset="0"/>
                <a:cs typeface="Arial" panose="020B0604020202020204" pitchFamily="34" charset="0"/>
              </a:defRPr>
            </a:lvl1pPr>
          </a:lstStyle>
          <a:p>
            <a:pPr lvl="0"/>
            <a:r>
              <a:rPr lang="it-IT"/>
              <a:t>Fare clic per modificare stili del testo dello schema</a:t>
            </a:r>
          </a:p>
        </p:txBody>
      </p:sp>
      <p:sp>
        <p:nvSpPr>
          <p:cNvPr id="13" name="Marcador de Posição do Texto 8"/>
          <p:cNvSpPr>
            <a:spLocks noGrp="1"/>
          </p:cNvSpPr>
          <p:nvPr>
            <p:ph type="body" sz="quarter" idx="18"/>
          </p:nvPr>
        </p:nvSpPr>
        <p:spPr>
          <a:xfrm>
            <a:off x="7432613" y="4482085"/>
            <a:ext cx="2165474" cy="365125"/>
          </a:xfrm>
        </p:spPr>
        <p:txBody>
          <a:bodyPr anchor="ctr">
            <a:noAutofit/>
          </a:bodyPr>
          <a:lstStyle>
            <a:lvl1pPr marL="0" indent="0" algn="ctr">
              <a:buNone/>
              <a:defRPr sz="1200" b="1">
                <a:solidFill>
                  <a:srgbClr val="009999"/>
                </a:solidFill>
                <a:latin typeface="Arial" panose="020B0604020202020204" pitchFamily="34" charset="0"/>
                <a:cs typeface="Arial" panose="020B0604020202020204" pitchFamily="34" charset="0"/>
              </a:defRPr>
            </a:lvl1pPr>
          </a:lstStyle>
          <a:p>
            <a:pPr lvl="0"/>
            <a:r>
              <a:rPr lang="it-IT"/>
              <a:t>Fare clic per modificare stili del testo dello schema</a:t>
            </a:r>
          </a:p>
        </p:txBody>
      </p:sp>
      <p:sp>
        <p:nvSpPr>
          <p:cNvPr id="14" name="Marcador de Posição do Texto 8"/>
          <p:cNvSpPr>
            <a:spLocks noGrp="1"/>
          </p:cNvSpPr>
          <p:nvPr>
            <p:ph type="body" sz="quarter" idx="19"/>
          </p:nvPr>
        </p:nvSpPr>
        <p:spPr>
          <a:xfrm>
            <a:off x="7432613" y="4774294"/>
            <a:ext cx="2165474" cy="365125"/>
          </a:xfrm>
        </p:spPr>
        <p:txBody>
          <a:bodyPr anchor="ctr">
            <a:noAutofit/>
          </a:bodyPr>
          <a:lstStyle>
            <a:lvl1pPr marL="0" indent="0" algn="ctr">
              <a:buNone/>
              <a:defRPr sz="1200" b="0">
                <a:solidFill>
                  <a:srgbClr val="009999"/>
                </a:solidFill>
                <a:latin typeface="Arial" panose="020B0604020202020204" pitchFamily="34" charset="0"/>
                <a:cs typeface="Arial" panose="020B0604020202020204" pitchFamily="34" charset="0"/>
              </a:defRPr>
            </a:lvl1pPr>
          </a:lstStyle>
          <a:p>
            <a:pPr lvl="0"/>
            <a:r>
              <a:rPr lang="it-IT"/>
              <a:t>Fare clic per modificare stili del testo dello schema</a:t>
            </a:r>
          </a:p>
        </p:txBody>
      </p:sp>
      <p:sp>
        <p:nvSpPr>
          <p:cNvPr id="18" name="Segnaposto numero diapositiva 5">
            <a:extLst>
              <a:ext uri="{FF2B5EF4-FFF2-40B4-BE49-F238E27FC236}">
                <a16:creationId xmlns:a16="http://schemas.microsoft.com/office/drawing/2014/main" id="{2475722D-2F6F-4CB9-A1FE-6EA3FD164C74}"/>
              </a:ext>
            </a:extLst>
          </p:cNvPr>
          <p:cNvSpPr>
            <a:spLocks noGrp="1"/>
          </p:cNvSpPr>
          <p:nvPr>
            <p:ph type="sldNum" sz="quarter" idx="21"/>
          </p:nvPr>
        </p:nvSpPr>
        <p:spPr/>
        <p:txBody>
          <a:bodyPr/>
          <a:lstStyle>
            <a:lvl1pPr>
              <a:defRPr/>
            </a:lvl1pPr>
          </a:lstStyle>
          <a:p>
            <a:pPr>
              <a:defRPr/>
            </a:pPr>
            <a:fld id="{BED65A03-4201-4A3D-B765-F469B19C4131}" type="slidenum">
              <a:rPr lang="it-IT" altLang="it-IT"/>
              <a:pPr>
                <a:defRPr/>
              </a:pPr>
              <a:t>‹N›</a:t>
            </a:fld>
            <a:endParaRPr lang="it-IT" altLang="it-IT"/>
          </a:p>
        </p:txBody>
      </p:sp>
      <p:sp>
        <p:nvSpPr>
          <p:cNvPr id="2" name="Rettangolo 1">
            <a:extLst>
              <a:ext uri="{FF2B5EF4-FFF2-40B4-BE49-F238E27FC236}">
                <a16:creationId xmlns:a16="http://schemas.microsoft.com/office/drawing/2014/main" id="{4D790EA1-62AE-4EDD-860F-0A37E64B1CEE}"/>
              </a:ext>
            </a:extLst>
          </p:cNvPr>
          <p:cNvSpPr/>
          <p:nvPr userDrawn="1"/>
        </p:nvSpPr>
        <p:spPr>
          <a:xfrm>
            <a:off x="838196" y="6294463"/>
            <a:ext cx="501653" cy="365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1000F26A-EF56-4E3B-9BFB-D6E27034846F}"/>
              </a:ext>
            </a:extLst>
          </p:cNvPr>
          <p:cNvSpPr/>
          <p:nvPr userDrawn="1"/>
        </p:nvSpPr>
        <p:spPr>
          <a:xfrm>
            <a:off x="731924" y="6047117"/>
            <a:ext cx="10723955" cy="175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2179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352697-723F-48C3-A872-C92F381F296B}"/>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CE303FBA-76B5-42AD-9ADD-F7AA5F2593B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1619D22-5EF1-4EC7-B156-FB2736978263}"/>
              </a:ext>
            </a:extLst>
          </p:cNvPr>
          <p:cNvSpPr txBox="1">
            <a:spLocks noGrp="1"/>
          </p:cNvSpPr>
          <p:nvPr>
            <p:ph type="dt" sz="half" idx="7"/>
          </p:nvPr>
        </p:nvSpPr>
        <p:spPr/>
        <p:txBody>
          <a:bodyPr/>
          <a:lstStyle>
            <a:lvl1pPr>
              <a:defRPr/>
            </a:lvl1pPr>
          </a:lstStyle>
          <a:p>
            <a:pPr lvl="0"/>
            <a:fld id="{61650619-B27A-445D-8BFE-1BBFCC1F39F4}" type="datetime1">
              <a:rPr lang="it-IT" smtClean="0"/>
              <a:t>02/05/2023</a:t>
            </a:fld>
            <a:endParaRPr lang="it-IT"/>
          </a:p>
        </p:txBody>
      </p:sp>
      <p:sp>
        <p:nvSpPr>
          <p:cNvPr id="5" name="Segnaposto piè di pagina 4">
            <a:extLst>
              <a:ext uri="{FF2B5EF4-FFF2-40B4-BE49-F238E27FC236}">
                <a16:creationId xmlns:a16="http://schemas.microsoft.com/office/drawing/2014/main" id="{94102308-6990-4C8C-84A3-5CD295E02755}"/>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C86637BE-93D4-405D-966D-22AA40F574DC}"/>
              </a:ext>
            </a:extLst>
          </p:cNvPr>
          <p:cNvSpPr txBox="1">
            <a:spLocks noGrp="1"/>
          </p:cNvSpPr>
          <p:nvPr>
            <p:ph type="sldNum" sz="quarter" idx="8"/>
          </p:nvPr>
        </p:nvSpPr>
        <p:spPr/>
        <p:txBody>
          <a:bodyPr/>
          <a:lstStyle>
            <a:lvl1pPr>
              <a:defRPr/>
            </a:lvl1pPr>
          </a:lstStyle>
          <a:p>
            <a:pPr lvl="0"/>
            <a:fld id="{46318103-4ADF-4C55-BE88-1573AC9A0F21}" type="slidenum">
              <a:t>‹N›</a:t>
            </a:fld>
            <a:endParaRPr lang="it-IT"/>
          </a:p>
        </p:txBody>
      </p:sp>
      <p:pic>
        <p:nvPicPr>
          <p:cNvPr id="7" name="Immagine 6">
            <a:extLst>
              <a:ext uri="{FF2B5EF4-FFF2-40B4-BE49-F238E27FC236}">
                <a16:creationId xmlns:a16="http://schemas.microsoft.com/office/drawing/2014/main" id="{BE6B585B-4817-4B77-91CA-CCD0A1CC0530}"/>
              </a:ext>
            </a:extLst>
          </p:cNvPr>
          <p:cNvPicPr>
            <a:picLocks noChangeAspect="1"/>
          </p:cNvPicPr>
          <p:nvPr userDrawn="1"/>
        </p:nvPicPr>
        <p:blipFill>
          <a:blip r:embed="rId2"/>
          <a:stretch>
            <a:fillRect/>
          </a:stretch>
        </p:blipFill>
        <p:spPr>
          <a:xfrm>
            <a:off x="132824" y="6317210"/>
            <a:ext cx="549801" cy="428333"/>
          </a:xfrm>
          <a:prstGeom prst="rect">
            <a:avLst/>
          </a:prstGeom>
        </p:spPr>
      </p:pic>
    </p:spTree>
    <p:extLst>
      <p:ext uri="{BB962C8B-B14F-4D97-AF65-F5344CB8AC3E}">
        <p14:creationId xmlns:p14="http://schemas.microsoft.com/office/powerpoint/2010/main" val="407962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788634-A4E4-4EB8-A5AF-7DA0A6A2072A}"/>
              </a:ext>
            </a:extLst>
          </p:cNvPr>
          <p:cNvSpPr txBox="1">
            <a:spLocks noGrp="1"/>
          </p:cNvSpPr>
          <p:nvPr>
            <p:ph type="title"/>
          </p:nvPr>
        </p:nvSpPr>
        <p:spPr>
          <a:xfrm>
            <a:off x="831847" y="1709735"/>
            <a:ext cx="10515600" cy="2852735"/>
          </a:xfrm>
        </p:spPr>
        <p:txBody>
          <a:bodyPr anchor="b"/>
          <a:lstStyle>
            <a:lvl1pPr>
              <a:defRPr sz="6000"/>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52A20E9E-4FD6-4387-954A-A29C9C5B6875}"/>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7A459CC-AAAE-4C1A-B49C-A107921C0FBA}"/>
              </a:ext>
            </a:extLst>
          </p:cNvPr>
          <p:cNvSpPr txBox="1">
            <a:spLocks noGrp="1"/>
          </p:cNvSpPr>
          <p:nvPr>
            <p:ph type="dt" sz="half" idx="7"/>
          </p:nvPr>
        </p:nvSpPr>
        <p:spPr/>
        <p:txBody>
          <a:bodyPr/>
          <a:lstStyle>
            <a:lvl1pPr>
              <a:defRPr/>
            </a:lvl1pPr>
          </a:lstStyle>
          <a:p>
            <a:pPr lvl="0"/>
            <a:fld id="{29827523-4E92-41FA-BA96-9BB0ED18E0E8}" type="datetime1">
              <a:rPr lang="it-IT" smtClean="0"/>
              <a:t>02/05/2023</a:t>
            </a:fld>
            <a:endParaRPr lang="it-IT"/>
          </a:p>
        </p:txBody>
      </p:sp>
      <p:sp>
        <p:nvSpPr>
          <p:cNvPr id="5" name="Segnaposto piè di pagina 4">
            <a:extLst>
              <a:ext uri="{FF2B5EF4-FFF2-40B4-BE49-F238E27FC236}">
                <a16:creationId xmlns:a16="http://schemas.microsoft.com/office/drawing/2014/main" id="{9F238482-6A69-43D7-BD54-617FAEFDE391}"/>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CF3E9BD8-3B42-401D-B738-99FE3FD528A3}"/>
              </a:ext>
            </a:extLst>
          </p:cNvPr>
          <p:cNvSpPr txBox="1">
            <a:spLocks noGrp="1"/>
          </p:cNvSpPr>
          <p:nvPr>
            <p:ph type="sldNum" sz="quarter" idx="8"/>
          </p:nvPr>
        </p:nvSpPr>
        <p:spPr/>
        <p:txBody>
          <a:bodyPr/>
          <a:lstStyle>
            <a:lvl1pPr>
              <a:defRPr/>
            </a:lvl1pPr>
          </a:lstStyle>
          <a:p>
            <a:pPr lvl="0"/>
            <a:fld id="{7405C3C4-2918-4C3D-BF8E-30A043E8AD07}" type="slidenum">
              <a:t>‹N›</a:t>
            </a:fld>
            <a:endParaRPr lang="it-IT"/>
          </a:p>
        </p:txBody>
      </p:sp>
    </p:spTree>
    <p:extLst>
      <p:ext uri="{BB962C8B-B14F-4D97-AF65-F5344CB8AC3E}">
        <p14:creationId xmlns:p14="http://schemas.microsoft.com/office/powerpoint/2010/main" val="97702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CD8F67-4B5B-4D64-801A-B88E5A52087B}"/>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9B7AA95C-9D73-4112-B8F2-FF024E2B590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F7593E5-C480-4A46-B67E-14FC182C7806}"/>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5F73134-0D06-43BD-B923-FCAA5F38C02B}"/>
              </a:ext>
            </a:extLst>
          </p:cNvPr>
          <p:cNvSpPr txBox="1">
            <a:spLocks noGrp="1"/>
          </p:cNvSpPr>
          <p:nvPr>
            <p:ph type="dt" sz="half" idx="7"/>
          </p:nvPr>
        </p:nvSpPr>
        <p:spPr/>
        <p:txBody>
          <a:bodyPr/>
          <a:lstStyle>
            <a:lvl1pPr>
              <a:defRPr/>
            </a:lvl1pPr>
          </a:lstStyle>
          <a:p>
            <a:pPr lvl="0"/>
            <a:fld id="{EA7FB32A-F431-4B3A-862A-0B5F4B39162D}" type="datetime1">
              <a:rPr lang="it-IT" smtClean="0"/>
              <a:t>02/05/2023</a:t>
            </a:fld>
            <a:endParaRPr lang="it-IT"/>
          </a:p>
        </p:txBody>
      </p:sp>
      <p:sp>
        <p:nvSpPr>
          <p:cNvPr id="6" name="Segnaposto piè di pagina 5">
            <a:extLst>
              <a:ext uri="{FF2B5EF4-FFF2-40B4-BE49-F238E27FC236}">
                <a16:creationId xmlns:a16="http://schemas.microsoft.com/office/drawing/2014/main" id="{D67CBEE2-C629-44F8-B64D-81C3C4EC2C5A}"/>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8E02B99B-9629-4298-9BA7-03FD9DAD467D}"/>
              </a:ext>
            </a:extLst>
          </p:cNvPr>
          <p:cNvSpPr txBox="1">
            <a:spLocks noGrp="1"/>
          </p:cNvSpPr>
          <p:nvPr>
            <p:ph type="sldNum" sz="quarter" idx="8"/>
          </p:nvPr>
        </p:nvSpPr>
        <p:spPr/>
        <p:txBody>
          <a:bodyPr/>
          <a:lstStyle>
            <a:lvl1pPr>
              <a:defRPr/>
            </a:lvl1pPr>
          </a:lstStyle>
          <a:p>
            <a:pPr lvl="0"/>
            <a:fld id="{AB5131B6-8DD6-4BF9-A382-1DC8ABAB4E17}" type="slidenum">
              <a:t>‹N›</a:t>
            </a:fld>
            <a:endParaRPr lang="it-IT"/>
          </a:p>
        </p:txBody>
      </p:sp>
    </p:spTree>
    <p:extLst>
      <p:ext uri="{BB962C8B-B14F-4D97-AF65-F5344CB8AC3E}">
        <p14:creationId xmlns:p14="http://schemas.microsoft.com/office/powerpoint/2010/main" val="31843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79B2C-D7FF-4EFE-A326-1A24004BD0E9}"/>
              </a:ext>
            </a:extLst>
          </p:cNvPr>
          <p:cNvSpPr txBox="1">
            <a:spLocks noGrp="1"/>
          </p:cNvSpPr>
          <p:nvPr>
            <p:ph type="title"/>
          </p:nvPr>
        </p:nvSpPr>
        <p:spPr>
          <a:xfrm>
            <a:off x="839784" y="365129"/>
            <a:ext cx="10515600" cy="1325559"/>
          </a:xfrm>
        </p:spPr>
        <p:txBody>
          <a:bodyPr/>
          <a:lstStyle>
            <a:lvl1pPr>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7C2BFEF1-BBEC-4BB3-87EA-EABBEB022B9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81600C-C672-4326-9098-62CE400EAAF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8491BE-814D-451E-AEB9-EB5A5DE325F9}"/>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6252AFF-B6C5-4FA5-AA8D-EDA70D60734E}"/>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6B66178-A1DD-419B-8435-A1172C12D973}"/>
              </a:ext>
            </a:extLst>
          </p:cNvPr>
          <p:cNvSpPr txBox="1">
            <a:spLocks noGrp="1"/>
          </p:cNvSpPr>
          <p:nvPr>
            <p:ph type="dt" sz="half" idx="7"/>
          </p:nvPr>
        </p:nvSpPr>
        <p:spPr/>
        <p:txBody>
          <a:bodyPr/>
          <a:lstStyle>
            <a:lvl1pPr>
              <a:defRPr/>
            </a:lvl1pPr>
          </a:lstStyle>
          <a:p>
            <a:pPr lvl="0"/>
            <a:fld id="{7037DB8E-DF68-42E4-B889-AE408094EC15}" type="datetime1">
              <a:rPr lang="it-IT" smtClean="0"/>
              <a:t>02/05/2023</a:t>
            </a:fld>
            <a:endParaRPr lang="it-IT"/>
          </a:p>
        </p:txBody>
      </p:sp>
      <p:sp>
        <p:nvSpPr>
          <p:cNvPr id="8" name="Segnaposto piè di pagina 7">
            <a:extLst>
              <a:ext uri="{FF2B5EF4-FFF2-40B4-BE49-F238E27FC236}">
                <a16:creationId xmlns:a16="http://schemas.microsoft.com/office/drawing/2014/main" id="{A3BECB23-04AC-4EA5-9F05-10FA4FAA1386}"/>
              </a:ext>
            </a:extLst>
          </p:cNvPr>
          <p:cNvSpPr txBox="1">
            <a:spLocks noGrp="1"/>
          </p:cNvSpPr>
          <p:nvPr>
            <p:ph type="ftr" sz="quarter" idx="9"/>
          </p:nvPr>
        </p:nvSpPr>
        <p:spPr/>
        <p:txBody>
          <a:bodyPr/>
          <a:lstStyle>
            <a:lvl1pPr>
              <a:defRPr/>
            </a:lvl1pPr>
          </a:lstStyle>
          <a:p>
            <a:pPr lvl="0"/>
            <a:endParaRPr lang="it-IT"/>
          </a:p>
        </p:txBody>
      </p:sp>
      <p:sp>
        <p:nvSpPr>
          <p:cNvPr id="9" name="Segnaposto numero diapositiva 8">
            <a:extLst>
              <a:ext uri="{FF2B5EF4-FFF2-40B4-BE49-F238E27FC236}">
                <a16:creationId xmlns:a16="http://schemas.microsoft.com/office/drawing/2014/main" id="{39DC09C4-9432-49CE-8976-5E7A9474C761}"/>
              </a:ext>
            </a:extLst>
          </p:cNvPr>
          <p:cNvSpPr txBox="1">
            <a:spLocks noGrp="1"/>
          </p:cNvSpPr>
          <p:nvPr>
            <p:ph type="sldNum" sz="quarter" idx="8"/>
          </p:nvPr>
        </p:nvSpPr>
        <p:spPr/>
        <p:txBody>
          <a:bodyPr/>
          <a:lstStyle>
            <a:lvl1pPr>
              <a:defRPr/>
            </a:lvl1pPr>
          </a:lstStyle>
          <a:p>
            <a:pPr lvl="0"/>
            <a:fld id="{01B2B01B-23D1-459C-A829-1F47D45C227D}" type="slidenum">
              <a:t>‹N›</a:t>
            </a:fld>
            <a:endParaRPr lang="it-IT"/>
          </a:p>
        </p:txBody>
      </p:sp>
    </p:spTree>
    <p:extLst>
      <p:ext uri="{BB962C8B-B14F-4D97-AF65-F5344CB8AC3E}">
        <p14:creationId xmlns:p14="http://schemas.microsoft.com/office/powerpoint/2010/main" val="176216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7186F0-ED78-49D9-84C9-15F9A4BC6840}"/>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data 2">
            <a:extLst>
              <a:ext uri="{FF2B5EF4-FFF2-40B4-BE49-F238E27FC236}">
                <a16:creationId xmlns:a16="http://schemas.microsoft.com/office/drawing/2014/main" id="{99C5F3DF-CF86-457D-8981-9B01D62B064C}"/>
              </a:ext>
            </a:extLst>
          </p:cNvPr>
          <p:cNvSpPr txBox="1">
            <a:spLocks noGrp="1"/>
          </p:cNvSpPr>
          <p:nvPr>
            <p:ph type="dt" sz="half" idx="7"/>
          </p:nvPr>
        </p:nvSpPr>
        <p:spPr/>
        <p:txBody>
          <a:bodyPr/>
          <a:lstStyle>
            <a:lvl1pPr>
              <a:defRPr/>
            </a:lvl1pPr>
          </a:lstStyle>
          <a:p>
            <a:pPr lvl="0"/>
            <a:fld id="{E553163F-9FF5-41C2-90BC-88C1C9291274}" type="datetime1">
              <a:rPr lang="it-IT" smtClean="0"/>
              <a:t>02/05/2023</a:t>
            </a:fld>
            <a:endParaRPr lang="it-IT"/>
          </a:p>
        </p:txBody>
      </p:sp>
      <p:sp>
        <p:nvSpPr>
          <p:cNvPr id="4" name="Segnaposto piè di pagina 3">
            <a:extLst>
              <a:ext uri="{FF2B5EF4-FFF2-40B4-BE49-F238E27FC236}">
                <a16:creationId xmlns:a16="http://schemas.microsoft.com/office/drawing/2014/main" id="{DB25B904-821F-497A-97A0-A5AC9A1A09A9}"/>
              </a:ext>
            </a:extLst>
          </p:cNvPr>
          <p:cNvSpPr txBox="1">
            <a:spLocks noGrp="1"/>
          </p:cNvSpPr>
          <p:nvPr>
            <p:ph type="ftr" sz="quarter" idx="9"/>
          </p:nvPr>
        </p:nvSpPr>
        <p:spPr/>
        <p:txBody>
          <a:bodyPr/>
          <a:lstStyle>
            <a:lvl1pPr>
              <a:defRPr/>
            </a:lvl1pPr>
          </a:lstStyle>
          <a:p>
            <a:pPr lvl="0"/>
            <a:endParaRPr lang="it-IT"/>
          </a:p>
        </p:txBody>
      </p:sp>
      <p:sp>
        <p:nvSpPr>
          <p:cNvPr id="5" name="Segnaposto numero diapositiva 4">
            <a:extLst>
              <a:ext uri="{FF2B5EF4-FFF2-40B4-BE49-F238E27FC236}">
                <a16:creationId xmlns:a16="http://schemas.microsoft.com/office/drawing/2014/main" id="{68EDFD60-D592-4D64-875E-55EBB12F5ACE}"/>
              </a:ext>
            </a:extLst>
          </p:cNvPr>
          <p:cNvSpPr txBox="1">
            <a:spLocks noGrp="1"/>
          </p:cNvSpPr>
          <p:nvPr>
            <p:ph type="sldNum" sz="quarter" idx="8"/>
          </p:nvPr>
        </p:nvSpPr>
        <p:spPr/>
        <p:txBody>
          <a:bodyPr/>
          <a:lstStyle>
            <a:lvl1pPr>
              <a:defRPr/>
            </a:lvl1pPr>
          </a:lstStyle>
          <a:p>
            <a:pPr lvl="0"/>
            <a:fld id="{9E3CBD04-3A74-4F94-A218-028C1FDC7166}" type="slidenum">
              <a:t>‹N›</a:t>
            </a:fld>
            <a:endParaRPr lang="it-IT"/>
          </a:p>
        </p:txBody>
      </p:sp>
    </p:spTree>
    <p:extLst>
      <p:ext uri="{BB962C8B-B14F-4D97-AF65-F5344CB8AC3E}">
        <p14:creationId xmlns:p14="http://schemas.microsoft.com/office/powerpoint/2010/main" val="123807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5F484C2-91F2-4091-A441-BE8166C8EBFB}"/>
              </a:ext>
            </a:extLst>
          </p:cNvPr>
          <p:cNvSpPr txBox="1">
            <a:spLocks noGrp="1"/>
          </p:cNvSpPr>
          <p:nvPr>
            <p:ph type="dt" sz="half" idx="7"/>
          </p:nvPr>
        </p:nvSpPr>
        <p:spPr/>
        <p:txBody>
          <a:bodyPr/>
          <a:lstStyle>
            <a:lvl1pPr>
              <a:defRPr/>
            </a:lvl1pPr>
          </a:lstStyle>
          <a:p>
            <a:pPr lvl="0"/>
            <a:fld id="{165614FA-6F0F-430B-BFCA-6D60945FF9EF}" type="datetime1">
              <a:rPr lang="it-IT" smtClean="0"/>
              <a:t>02/05/2023</a:t>
            </a:fld>
            <a:endParaRPr lang="it-IT"/>
          </a:p>
        </p:txBody>
      </p:sp>
      <p:sp>
        <p:nvSpPr>
          <p:cNvPr id="3" name="Segnaposto piè di pagina 2">
            <a:extLst>
              <a:ext uri="{FF2B5EF4-FFF2-40B4-BE49-F238E27FC236}">
                <a16:creationId xmlns:a16="http://schemas.microsoft.com/office/drawing/2014/main" id="{8B3F85FB-F841-4B92-8680-81EC6FC1FC8C}"/>
              </a:ext>
            </a:extLst>
          </p:cNvPr>
          <p:cNvSpPr txBox="1">
            <a:spLocks noGrp="1"/>
          </p:cNvSpPr>
          <p:nvPr>
            <p:ph type="ftr" sz="quarter" idx="9"/>
          </p:nvPr>
        </p:nvSpPr>
        <p:spPr/>
        <p:txBody>
          <a:bodyPr/>
          <a:lstStyle>
            <a:lvl1pPr>
              <a:defRPr/>
            </a:lvl1pPr>
          </a:lstStyle>
          <a:p>
            <a:pPr lvl="0"/>
            <a:endParaRPr lang="it-IT"/>
          </a:p>
        </p:txBody>
      </p:sp>
      <p:sp>
        <p:nvSpPr>
          <p:cNvPr id="4" name="Segnaposto numero diapositiva 3">
            <a:extLst>
              <a:ext uri="{FF2B5EF4-FFF2-40B4-BE49-F238E27FC236}">
                <a16:creationId xmlns:a16="http://schemas.microsoft.com/office/drawing/2014/main" id="{568AA944-1364-4B6A-A7B1-92E6BB38BA52}"/>
              </a:ext>
            </a:extLst>
          </p:cNvPr>
          <p:cNvSpPr txBox="1">
            <a:spLocks noGrp="1"/>
          </p:cNvSpPr>
          <p:nvPr>
            <p:ph type="sldNum" sz="quarter" idx="8"/>
          </p:nvPr>
        </p:nvSpPr>
        <p:spPr/>
        <p:txBody>
          <a:bodyPr/>
          <a:lstStyle>
            <a:lvl1pPr>
              <a:defRPr/>
            </a:lvl1pPr>
          </a:lstStyle>
          <a:p>
            <a:pPr lvl="0"/>
            <a:fld id="{FACDE4B9-5C41-40D7-85A8-39FA6E7DE8FD}" type="slidenum">
              <a:t>‹N›</a:t>
            </a:fld>
            <a:endParaRPr lang="it-IT"/>
          </a:p>
        </p:txBody>
      </p:sp>
    </p:spTree>
    <p:extLst>
      <p:ext uri="{BB962C8B-B14F-4D97-AF65-F5344CB8AC3E}">
        <p14:creationId xmlns:p14="http://schemas.microsoft.com/office/powerpoint/2010/main" val="312920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22AC7C-0C3F-41D1-BD47-C26F75E8A81D}"/>
              </a:ext>
            </a:extLst>
          </p:cNvPr>
          <p:cNvSpPr txBox="1">
            <a:spLocks noGrp="1"/>
          </p:cNvSpPr>
          <p:nvPr>
            <p:ph type="title"/>
          </p:nvPr>
        </p:nvSpPr>
        <p:spPr>
          <a:xfrm>
            <a:off x="839784" y="457200"/>
            <a:ext cx="3932240" cy="1600200"/>
          </a:xfrm>
        </p:spPr>
        <p:txBody>
          <a:bodyPr anchor="b"/>
          <a:lstStyle>
            <a:lvl1pPr>
              <a:defRPr sz="3200"/>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2BED02A3-81ED-41D4-88C2-D37EBFE794CD}"/>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2689862-1B16-42A1-A148-03462F98875D}"/>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43DE007-0CCD-44FE-91BC-D0A2AC960F8F}"/>
              </a:ext>
            </a:extLst>
          </p:cNvPr>
          <p:cNvSpPr txBox="1">
            <a:spLocks noGrp="1"/>
          </p:cNvSpPr>
          <p:nvPr>
            <p:ph type="dt" sz="half" idx="7"/>
          </p:nvPr>
        </p:nvSpPr>
        <p:spPr/>
        <p:txBody>
          <a:bodyPr/>
          <a:lstStyle>
            <a:lvl1pPr>
              <a:defRPr/>
            </a:lvl1pPr>
          </a:lstStyle>
          <a:p>
            <a:pPr lvl="0"/>
            <a:fld id="{9E1642D0-1CA0-4290-AFA1-723E1BE47430}" type="datetime1">
              <a:rPr lang="it-IT" smtClean="0"/>
              <a:t>02/05/2023</a:t>
            </a:fld>
            <a:endParaRPr lang="it-IT"/>
          </a:p>
        </p:txBody>
      </p:sp>
      <p:sp>
        <p:nvSpPr>
          <p:cNvPr id="6" name="Segnaposto piè di pagina 5">
            <a:extLst>
              <a:ext uri="{FF2B5EF4-FFF2-40B4-BE49-F238E27FC236}">
                <a16:creationId xmlns:a16="http://schemas.microsoft.com/office/drawing/2014/main" id="{9AD47B4C-C009-4498-8B8D-9F4C615C0624}"/>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E8B2002A-C28F-4DEE-A39F-4218C23A7CCC}"/>
              </a:ext>
            </a:extLst>
          </p:cNvPr>
          <p:cNvSpPr txBox="1">
            <a:spLocks noGrp="1"/>
          </p:cNvSpPr>
          <p:nvPr>
            <p:ph type="sldNum" sz="quarter" idx="8"/>
          </p:nvPr>
        </p:nvSpPr>
        <p:spPr/>
        <p:txBody>
          <a:bodyPr/>
          <a:lstStyle>
            <a:lvl1pPr>
              <a:defRPr/>
            </a:lvl1pPr>
          </a:lstStyle>
          <a:p>
            <a:pPr lvl="0"/>
            <a:fld id="{67C9D714-4174-4AF9-9F89-41055497943D}" type="slidenum">
              <a:t>‹N›</a:t>
            </a:fld>
            <a:endParaRPr lang="it-IT"/>
          </a:p>
        </p:txBody>
      </p:sp>
    </p:spTree>
    <p:extLst>
      <p:ext uri="{BB962C8B-B14F-4D97-AF65-F5344CB8AC3E}">
        <p14:creationId xmlns:p14="http://schemas.microsoft.com/office/powerpoint/2010/main" val="328750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0FA148-DA9B-460C-B032-4577E6068AB6}"/>
              </a:ext>
            </a:extLst>
          </p:cNvPr>
          <p:cNvSpPr txBox="1">
            <a:spLocks noGrp="1"/>
          </p:cNvSpPr>
          <p:nvPr>
            <p:ph type="title"/>
          </p:nvPr>
        </p:nvSpPr>
        <p:spPr>
          <a:xfrm>
            <a:off x="839784" y="457200"/>
            <a:ext cx="3932240" cy="1600200"/>
          </a:xfrm>
        </p:spPr>
        <p:txBody>
          <a:bodyPr anchor="b"/>
          <a:lstStyle>
            <a:lvl1pPr>
              <a:defRPr sz="3200"/>
            </a:lvl1pPr>
          </a:lstStyle>
          <a:p>
            <a:pPr lvl="0"/>
            <a:r>
              <a:rPr lang="it-IT"/>
              <a:t>Fare clic per modificare lo stile del titolo dello schema</a:t>
            </a:r>
          </a:p>
        </p:txBody>
      </p:sp>
      <p:sp>
        <p:nvSpPr>
          <p:cNvPr id="3" name="Segnaposto immagine 2">
            <a:extLst>
              <a:ext uri="{FF2B5EF4-FFF2-40B4-BE49-F238E27FC236}">
                <a16:creationId xmlns:a16="http://schemas.microsoft.com/office/drawing/2014/main" id="{F061A528-1E9E-49DF-8D89-35408D63F11B}"/>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it-IT"/>
          </a:p>
        </p:txBody>
      </p:sp>
      <p:sp>
        <p:nvSpPr>
          <p:cNvPr id="4" name="Segnaposto testo 3">
            <a:extLst>
              <a:ext uri="{FF2B5EF4-FFF2-40B4-BE49-F238E27FC236}">
                <a16:creationId xmlns:a16="http://schemas.microsoft.com/office/drawing/2014/main" id="{6FFBAAA3-8E3B-4F9F-A83A-C84C3EF7DF13}"/>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8AAE527-D543-4247-A664-2AFDD070F97E}"/>
              </a:ext>
            </a:extLst>
          </p:cNvPr>
          <p:cNvSpPr txBox="1">
            <a:spLocks noGrp="1"/>
          </p:cNvSpPr>
          <p:nvPr>
            <p:ph type="dt" sz="half" idx="7"/>
          </p:nvPr>
        </p:nvSpPr>
        <p:spPr/>
        <p:txBody>
          <a:bodyPr/>
          <a:lstStyle>
            <a:lvl1pPr>
              <a:defRPr/>
            </a:lvl1pPr>
          </a:lstStyle>
          <a:p>
            <a:pPr lvl="0"/>
            <a:fld id="{47A009B9-FDD8-4BB0-8845-2A37E381D5A8}" type="datetime1">
              <a:rPr lang="it-IT" smtClean="0"/>
              <a:t>02/05/2023</a:t>
            </a:fld>
            <a:endParaRPr lang="it-IT"/>
          </a:p>
        </p:txBody>
      </p:sp>
      <p:sp>
        <p:nvSpPr>
          <p:cNvPr id="6" name="Segnaposto piè di pagina 5">
            <a:extLst>
              <a:ext uri="{FF2B5EF4-FFF2-40B4-BE49-F238E27FC236}">
                <a16:creationId xmlns:a16="http://schemas.microsoft.com/office/drawing/2014/main" id="{C6DA90B8-0C70-43CE-BA86-7AD9861D6808}"/>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82EB0A0B-6784-4D31-AA99-A27D217FD738}"/>
              </a:ext>
            </a:extLst>
          </p:cNvPr>
          <p:cNvSpPr txBox="1">
            <a:spLocks noGrp="1"/>
          </p:cNvSpPr>
          <p:nvPr>
            <p:ph type="sldNum" sz="quarter" idx="8"/>
          </p:nvPr>
        </p:nvSpPr>
        <p:spPr/>
        <p:txBody>
          <a:bodyPr/>
          <a:lstStyle>
            <a:lvl1pPr>
              <a:defRPr/>
            </a:lvl1pPr>
          </a:lstStyle>
          <a:p>
            <a:pPr lvl="0"/>
            <a:fld id="{4BE435BE-CA99-4512-96BA-41B4F4E0AC3C}" type="slidenum">
              <a:t>‹N›</a:t>
            </a:fld>
            <a:endParaRPr lang="it-IT"/>
          </a:p>
        </p:txBody>
      </p:sp>
    </p:spTree>
    <p:extLst>
      <p:ext uri="{BB962C8B-B14F-4D97-AF65-F5344CB8AC3E}">
        <p14:creationId xmlns:p14="http://schemas.microsoft.com/office/powerpoint/2010/main" val="75250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66222A9-E08F-4520-AEBA-FDA967EFD6F5}"/>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B226E654-4BC8-4950-B3DF-4053174A53A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08B735-D6E0-43E2-B657-FAAE2081F1A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F03CB5BC-77FB-441B-BF8C-24E635810BC2}" type="datetime1">
              <a:rPr lang="it-IT" smtClean="0"/>
              <a:t>02/05/2023</a:t>
            </a:fld>
            <a:endParaRPr lang="it-IT"/>
          </a:p>
        </p:txBody>
      </p:sp>
      <p:sp>
        <p:nvSpPr>
          <p:cNvPr id="5" name="Segnaposto piè di pagina 4">
            <a:extLst>
              <a:ext uri="{FF2B5EF4-FFF2-40B4-BE49-F238E27FC236}">
                <a16:creationId xmlns:a16="http://schemas.microsoft.com/office/drawing/2014/main" id="{3D1C5423-A900-4D83-9489-144C09502696}"/>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endParaRPr lang="it-IT"/>
          </a:p>
        </p:txBody>
      </p:sp>
      <p:sp>
        <p:nvSpPr>
          <p:cNvPr id="6" name="Segnaposto numero diapositiva 5">
            <a:extLst>
              <a:ext uri="{FF2B5EF4-FFF2-40B4-BE49-F238E27FC236}">
                <a16:creationId xmlns:a16="http://schemas.microsoft.com/office/drawing/2014/main" id="{E8BF5F4E-D88F-4182-8AEB-B4DA5C6012B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A47776B9-3F2F-4415-98B5-ADC6C7B230EC}" type="slidenum">
              <a:t>‹N›</a:t>
            </a:fld>
            <a:endParaRPr lang="it-IT"/>
          </a:p>
        </p:txBody>
      </p:sp>
      <p:pic>
        <p:nvPicPr>
          <p:cNvPr id="7" name="Segnaposto contenuto 2">
            <a:extLst>
              <a:ext uri="{FF2B5EF4-FFF2-40B4-BE49-F238E27FC236}">
                <a16:creationId xmlns:a16="http://schemas.microsoft.com/office/drawing/2014/main" id="{6B5D0711-6BAA-439D-B8EC-E0A8C84AB63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a:xfrm>
            <a:off x="11148528" y="136520"/>
            <a:ext cx="882495" cy="1120088"/>
          </a:xfrm>
          <a:prstGeom prst="rect">
            <a:avLst/>
          </a:prstGeom>
          <a:noFill/>
          <a:ln>
            <a:noFill/>
          </a:ln>
        </p:spPr>
      </p:pic>
      <p:cxnSp>
        <p:nvCxnSpPr>
          <p:cNvPr id="9" name="Connettore diritto 8">
            <a:extLst>
              <a:ext uri="{FF2B5EF4-FFF2-40B4-BE49-F238E27FC236}">
                <a16:creationId xmlns:a16="http://schemas.microsoft.com/office/drawing/2014/main" id="{53ECDD87-88CB-46FC-A398-F1A431B9881F}"/>
              </a:ext>
            </a:extLst>
          </p:cNvPr>
          <p:cNvCxnSpPr/>
          <p:nvPr userDrawn="1"/>
        </p:nvCxnSpPr>
        <p:spPr>
          <a:xfrm>
            <a:off x="838197" y="6311902"/>
            <a:ext cx="10376143" cy="0"/>
          </a:xfrm>
          <a:prstGeom prst="line">
            <a:avLst/>
          </a:prstGeom>
          <a:ln w="19050">
            <a:solidFill>
              <a:srgbClr val="00B050"/>
            </a:solidFill>
          </a:ln>
        </p:spPr>
        <p:style>
          <a:lnRef idx="1">
            <a:schemeClr val="accent5"/>
          </a:lnRef>
          <a:fillRef idx="0">
            <a:schemeClr val="accent5"/>
          </a:fillRef>
          <a:effectRef idx="0">
            <a:schemeClr val="accent5"/>
          </a:effectRef>
          <a:fontRef idx="minor">
            <a:schemeClr val="tx1"/>
          </a:fontRef>
        </p:style>
      </p:cxnSp>
      <p:pic>
        <p:nvPicPr>
          <p:cNvPr id="10" name="Immagine 9">
            <a:extLst>
              <a:ext uri="{FF2B5EF4-FFF2-40B4-BE49-F238E27FC236}">
                <a16:creationId xmlns:a16="http://schemas.microsoft.com/office/drawing/2014/main" id="{A873721A-C3FA-4987-A229-A977A378095A}"/>
              </a:ext>
            </a:extLst>
          </p:cNvPr>
          <p:cNvPicPr>
            <a:picLocks noChangeAspect="1"/>
          </p:cNvPicPr>
          <p:nvPr userDrawn="1"/>
        </p:nvPicPr>
        <p:blipFill>
          <a:blip r:embed="rId16"/>
          <a:stretch>
            <a:fillRect/>
          </a:stretch>
        </p:blipFill>
        <p:spPr>
          <a:xfrm>
            <a:off x="132824" y="6317210"/>
            <a:ext cx="549801" cy="4283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it-IT"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jp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contenuto 6">
            <a:extLst>
              <a:ext uri="{FF2B5EF4-FFF2-40B4-BE49-F238E27FC236}">
                <a16:creationId xmlns:a16="http://schemas.microsoft.com/office/drawing/2014/main" id="{E819BACD-E73D-4CAE-988D-A6D944C545C9}"/>
              </a:ext>
            </a:extLst>
          </p:cNvPr>
          <p:cNvSpPr txBox="1">
            <a:spLocks/>
          </p:cNvSpPr>
          <p:nvPr/>
        </p:nvSpPr>
        <p:spPr bwMode="auto">
          <a:xfrm>
            <a:off x="2189163" y="4641850"/>
            <a:ext cx="83962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Clr>
                <a:srgbClr val="69B257"/>
              </a:buClr>
              <a:buFont typeface="Arial" panose="020B0604020202020204" pitchFamily="34" charset="0"/>
              <a:buNone/>
            </a:pPr>
            <a:r>
              <a:rPr lang="it-IT" altLang="it-IT" b="1" i="1" dirty="0">
                <a:solidFill>
                  <a:srgbClr val="137160"/>
                </a:solidFill>
              </a:rPr>
              <a:t>WORLD HYDROGEN AND RENWABLES - WHR2023</a:t>
            </a:r>
          </a:p>
          <a:p>
            <a:pPr algn="ctr" eaLnBrk="1" hangingPunct="1">
              <a:lnSpc>
                <a:spcPct val="90000"/>
              </a:lnSpc>
              <a:spcBef>
                <a:spcPts val="1000"/>
              </a:spcBef>
              <a:buClr>
                <a:srgbClr val="69B257"/>
              </a:buClr>
              <a:buFont typeface="Arial" panose="020B0604020202020204" pitchFamily="34" charset="0"/>
              <a:buNone/>
            </a:pPr>
            <a:r>
              <a:rPr lang="it-IT" altLang="it-IT" dirty="0">
                <a:solidFill>
                  <a:srgbClr val="137160"/>
                </a:solidFill>
              </a:rPr>
              <a:t>Milan, 04/05/2023</a:t>
            </a:r>
          </a:p>
          <a:p>
            <a:pPr algn="ctr" eaLnBrk="1" hangingPunct="1">
              <a:lnSpc>
                <a:spcPct val="90000"/>
              </a:lnSpc>
              <a:spcBef>
                <a:spcPts val="1000"/>
              </a:spcBef>
              <a:buClr>
                <a:srgbClr val="69B257"/>
              </a:buClr>
              <a:buFont typeface="Arial" panose="020B0604020202020204" pitchFamily="34" charset="0"/>
              <a:buNone/>
            </a:pPr>
            <a:r>
              <a:rPr lang="it-IT" altLang="it-IT" dirty="0">
                <a:solidFill>
                  <a:srgbClr val="137160"/>
                </a:solidFill>
              </a:rPr>
              <a:t>Enrico Bocci, Marconi University Associate Professor, LIFE3H KPI </a:t>
            </a:r>
            <a:r>
              <a:rPr lang="it-IT" altLang="it-IT" dirty="0" err="1">
                <a:solidFill>
                  <a:srgbClr val="137160"/>
                </a:solidFill>
              </a:rPr>
              <a:t>responsible</a:t>
            </a:r>
            <a:endParaRPr lang="it-IT" altLang="it-IT" dirty="0">
              <a:solidFill>
                <a:srgbClr val="137160"/>
              </a:solidFill>
            </a:endParaRPr>
          </a:p>
        </p:txBody>
      </p:sp>
      <p:sp>
        <p:nvSpPr>
          <p:cNvPr id="14339" name="AutoShape 6" descr="Logo Regione Abruzzo - Pulcinella Awards">
            <a:extLst>
              <a:ext uri="{FF2B5EF4-FFF2-40B4-BE49-F238E27FC236}">
                <a16:creationId xmlns:a16="http://schemas.microsoft.com/office/drawing/2014/main" id="{660E26A1-7ACA-8370-5D46-1F3BE5A57BB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4340" name="AutoShape 8" descr="Logo Regione Abruzzo - Pulcinella Awards">
            <a:extLst>
              <a:ext uri="{FF2B5EF4-FFF2-40B4-BE49-F238E27FC236}">
                <a16:creationId xmlns:a16="http://schemas.microsoft.com/office/drawing/2014/main" id="{2D0B786C-4CD9-9253-201F-1FD1AB25966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pic>
        <p:nvPicPr>
          <p:cNvPr id="14341" name="Picture 9">
            <a:extLst>
              <a:ext uri="{FF2B5EF4-FFF2-40B4-BE49-F238E27FC236}">
                <a16:creationId xmlns:a16="http://schemas.microsoft.com/office/drawing/2014/main" id="{FCACE1FC-F106-60F0-88E8-BCA32BDF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308" y="160338"/>
            <a:ext cx="594284" cy="89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egnaposto contenuto 2">
            <a:extLst>
              <a:ext uri="{FF2B5EF4-FFF2-40B4-BE49-F238E27FC236}">
                <a16:creationId xmlns:a16="http://schemas.microsoft.com/office/drawing/2014/main" id="{A5DC0091-BE87-E54E-6428-AF0A63C49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1232352" y="85692"/>
            <a:ext cx="707041" cy="898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a:extLst>
              <a:ext uri="{FF2B5EF4-FFF2-40B4-BE49-F238E27FC236}">
                <a16:creationId xmlns:a16="http://schemas.microsoft.com/office/drawing/2014/main" id="{1F6A33D9-211D-44FE-9176-F48922497D08}"/>
              </a:ext>
            </a:extLst>
          </p:cNvPr>
          <p:cNvSpPr txBox="1">
            <a:spLocks/>
          </p:cNvSpPr>
          <p:nvPr/>
        </p:nvSpPr>
        <p:spPr>
          <a:xfrm>
            <a:off x="3453207" y="188499"/>
            <a:ext cx="6016788" cy="522898"/>
          </a:xfrm>
          <a:prstGeom prst="rect">
            <a:avLst/>
          </a:prstGeom>
          <a:noFill/>
          <a:ln>
            <a:noFill/>
          </a:ln>
        </p:spPr>
        <p:txBody>
          <a:bodyPr vert="horz" wrap="square" lIns="91440" tIns="45720" rIns="91440" bIns="45720" anchor="b" anchorCtr="1" compatLnSpc="1">
            <a:normAutofit/>
          </a:bodyPr>
          <a:lstStyle>
            <a:lvl1pPr marL="0" marR="0" lvl="0" indent="0" algn="ctr" defTabSz="914400" rtl="0" fontAlgn="auto" hangingPunct="1">
              <a:lnSpc>
                <a:spcPct val="90000"/>
              </a:lnSpc>
              <a:spcBef>
                <a:spcPts val="0"/>
              </a:spcBef>
              <a:spcAft>
                <a:spcPts val="0"/>
              </a:spcAft>
              <a:buNone/>
              <a:tabLst/>
              <a:defRPr lang="it-IT" sz="6000" b="0" i="0" u="none" strike="noStrike" kern="1200" cap="none" spc="0" baseline="0">
                <a:solidFill>
                  <a:srgbClr val="000000"/>
                </a:solidFill>
                <a:uFillTx/>
                <a:latin typeface="Calibri Light"/>
              </a:defRPr>
            </a:lvl1pPr>
          </a:lstStyle>
          <a:p>
            <a:pPr algn="l"/>
            <a:r>
              <a:rPr lang="en-US" sz="2800" b="1" dirty="0">
                <a:ln w="0"/>
                <a:solidFill>
                  <a:schemeClr val="accent1">
                    <a:lumMod val="50000"/>
                  </a:schemeClr>
                </a:solidFill>
                <a:effectLst>
                  <a:outerShdw blurRad="38100" dist="25400" dir="5400000" algn="ctr" rotWithShape="0">
                    <a:srgbClr val="6E747A">
                      <a:alpha val="43000"/>
                    </a:srgbClr>
                  </a:outerShdw>
                </a:effectLst>
                <a:latin typeface="+mn-lt"/>
              </a:rPr>
              <a:t>BUS DATA COLLECTION / KPI</a:t>
            </a:r>
          </a:p>
        </p:txBody>
      </p:sp>
      <p:pic>
        <p:nvPicPr>
          <p:cNvPr id="13" name="Immagine 12">
            <a:extLst>
              <a:ext uri="{FF2B5EF4-FFF2-40B4-BE49-F238E27FC236}">
                <a16:creationId xmlns:a16="http://schemas.microsoft.com/office/drawing/2014/main" id="{2B217995-8DEB-4CB5-B504-6996C4026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5" y="78658"/>
            <a:ext cx="1835588" cy="707923"/>
          </a:xfrm>
          <a:prstGeom prst="rect">
            <a:avLst/>
          </a:prstGeom>
        </p:spPr>
      </p:pic>
      <p:sp>
        <p:nvSpPr>
          <p:cNvPr id="7" name="CasellaDiTesto 6">
            <a:extLst>
              <a:ext uri="{FF2B5EF4-FFF2-40B4-BE49-F238E27FC236}">
                <a16:creationId xmlns:a16="http://schemas.microsoft.com/office/drawing/2014/main" id="{BB47E8D8-4EBA-424B-A741-F3D13705BF18}"/>
              </a:ext>
            </a:extLst>
          </p:cNvPr>
          <p:cNvSpPr txBox="1">
            <a:spLocks noChangeArrowheads="1"/>
          </p:cNvSpPr>
          <p:nvPr/>
        </p:nvSpPr>
        <p:spPr bwMode="auto">
          <a:xfrm>
            <a:off x="1339850" y="6282272"/>
            <a:ext cx="69516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900" dirty="0">
                <a:solidFill>
                  <a:srgbClr val="333333"/>
                </a:solidFill>
              </a:rPr>
              <a:t>[LIFE 30 ENV/IT/000575]</a:t>
            </a:r>
          </a:p>
        </p:txBody>
      </p:sp>
      <p:pic>
        <p:nvPicPr>
          <p:cNvPr id="8" name="Elemento grafico 10">
            <a:extLst>
              <a:ext uri="{FF2B5EF4-FFF2-40B4-BE49-F238E27FC236}">
                <a16:creationId xmlns:a16="http://schemas.microsoft.com/office/drawing/2014/main" id="{FA28D340-9AC8-44FD-8591-FE214E6F75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6315610"/>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21" descr="Immagine che contiene testo, strada, cielo, esterni&#10;&#10;Descrizione generata automaticamente">
            <a:extLst>
              <a:ext uri="{FF2B5EF4-FFF2-40B4-BE49-F238E27FC236}">
                <a16:creationId xmlns:a16="http://schemas.microsoft.com/office/drawing/2014/main" id="{2FD8D806-A6ED-4157-A625-50A4406FE57A}"/>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b="6034"/>
          <a:stretch/>
        </p:blipFill>
        <p:spPr>
          <a:xfrm>
            <a:off x="157315" y="1379708"/>
            <a:ext cx="11299458" cy="4784751"/>
          </a:xfrm>
          <a:prstGeom prst="rect">
            <a:avLst/>
          </a:prstGeom>
        </p:spPr>
      </p:pic>
      <p:sp>
        <p:nvSpPr>
          <p:cNvPr id="9" name="Segnaposto numero diapositiva 6">
            <a:extLst>
              <a:ext uri="{FF2B5EF4-FFF2-40B4-BE49-F238E27FC236}">
                <a16:creationId xmlns:a16="http://schemas.microsoft.com/office/drawing/2014/main" id="{5160ED36-C908-4201-8AE1-A023CC5AB7EB}"/>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6438765-11B1-4E52-AAA6-41C42F8155F9}" type="slidenum">
              <a:rPr lang="it-IT" altLang="it-IT" smtClean="0"/>
              <a:pPr algn="r">
                <a:defRPr/>
              </a:pPr>
              <a:t>10</a:t>
            </a:fld>
            <a:endParaRPr lang="it-IT" altLang="it-IT" dirty="0"/>
          </a:p>
        </p:txBody>
      </p:sp>
      <p:sp>
        <p:nvSpPr>
          <p:cNvPr id="6" name="Rettangolo con angoli arrotondati 5">
            <a:extLst>
              <a:ext uri="{FF2B5EF4-FFF2-40B4-BE49-F238E27FC236}">
                <a16:creationId xmlns:a16="http://schemas.microsoft.com/office/drawing/2014/main" id="{5F63C7DA-ACDC-42CE-BC3B-7A415C8AACEA}"/>
              </a:ext>
            </a:extLst>
          </p:cNvPr>
          <p:cNvSpPr/>
          <p:nvPr/>
        </p:nvSpPr>
        <p:spPr>
          <a:xfrm>
            <a:off x="378905" y="1493699"/>
            <a:ext cx="3575257" cy="1801323"/>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solidFill>
                <a:schemeClr val="bg1"/>
              </a:solidFill>
            </a:endParaRPr>
          </a:p>
        </p:txBody>
      </p:sp>
      <p:sp>
        <p:nvSpPr>
          <p:cNvPr id="16" name="Rettangolo con angoli arrotondati 15">
            <a:extLst>
              <a:ext uri="{FF2B5EF4-FFF2-40B4-BE49-F238E27FC236}">
                <a16:creationId xmlns:a16="http://schemas.microsoft.com/office/drawing/2014/main" id="{57FF7959-2A9C-49AB-B80C-0B8CA1A712DD}"/>
              </a:ext>
            </a:extLst>
          </p:cNvPr>
          <p:cNvSpPr/>
          <p:nvPr/>
        </p:nvSpPr>
        <p:spPr>
          <a:xfrm>
            <a:off x="4385104" y="5081363"/>
            <a:ext cx="3421789" cy="984334"/>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ln w="0"/>
                <a:solidFill>
                  <a:srgbClr val="E6ECCD"/>
                </a:solidFill>
                <a:effectLst>
                  <a:outerShdw blurRad="38100" dist="25400" dir="5400000" algn="ctr" rotWithShape="0">
                    <a:srgbClr val="6E747A">
                      <a:alpha val="43000"/>
                    </a:srgbClr>
                  </a:outerShdw>
                </a:effectLst>
              </a:rPr>
              <a:t>Bus efficiency</a:t>
            </a:r>
            <a:endParaRPr lang="en-GB" dirty="0">
              <a:solidFill>
                <a:srgbClr val="E6ECCD"/>
              </a:solidFill>
              <a:effectLst/>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GB" sz="1400" dirty="0">
                <a:solidFill>
                  <a:schemeClr val="bg1"/>
                </a:solidFill>
                <a:latin typeface="Arial" panose="020B0604020202020204" pitchFamily="34" charset="0"/>
                <a:ea typeface="Times New Roman" panose="02020603050405020304" pitchFamily="18" charset="0"/>
              </a:rPr>
              <a:t>S</a:t>
            </a:r>
            <a:r>
              <a:rPr lang="en-GB" sz="1400" dirty="0">
                <a:solidFill>
                  <a:schemeClr val="bg1"/>
                </a:solidFill>
                <a:effectLst/>
                <a:latin typeface="Arial" panose="020B0604020202020204" pitchFamily="34" charset="0"/>
                <a:ea typeface="Times New Roman" panose="02020603050405020304" pitchFamily="18" charset="0"/>
              </a:rPr>
              <a:t>pecific H2 consumption &lt;8kg H2/100km</a:t>
            </a:r>
          </a:p>
        </p:txBody>
      </p:sp>
      <p:sp>
        <p:nvSpPr>
          <p:cNvPr id="18" name="Rettangolo con angoli arrotondati 17">
            <a:extLst>
              <a:ext uri="{FF2B5EF4-FFF2-40B4-BE49-F238E27FC236}">
                <a16:creationId xmlns:a16="http://schemas.microsoft.com/office/drawing/2014/main" id="{CB9D8445-5566-44C1-AA43-61968A66EAD6}"/>
              </a:ext>
            </a:extLst>
          </p:cNvPr>
          <p:cNvSpPr/>
          <p:nvPr/>
        </p:nvSpPr>
        <p:spPr>
          <a:xfrm>
            <a:off x="4385105" y="1493699"/>
            <a:ext cx="3421789" cy="1470991"/>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0"/>
                <a:solidFill>
                  <a:srgbClr val="E6ECCD"/>
                </a:solidFill>
                <a:effectLst>
                  <a:outerShdw blurRad="38100" dist="25400" dir="5400000" algn="ctr" rotWithShape="0">
                    <a:srgbClr val="6E747A">
                      <a:alpha val="43000"/>
                    </a:srgbClr>
                  </a:outerShdw>
                </a:effectLst>
              </a:rPr>
              <a:t>Bus costs</a:t>
            </a:r>
            <a:endParaRPr lang="en-GB" dirty="0">
              <a:solidFill>
                <a:srgbClr val="E6ECCD"/>
              </a:solidFill>
              <a:effectLst/>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GB" sz="1400" dirty="0">
                <a:solidFill>
                  <a:schemeClr val="bg1"/>
                </a:solidFill>
                <a:latin typeface="Arial" panose="020B0604020202020204" pitchFamily="34" charset="0"/>
                <a:ea typeface="Times New Roman" panose="02020603050405020304" pitchFamily="18" charset="0"/>
              </a:rPr>
              <a:t>Investment cost&lt;700- 800 k€</a:t>
            </a: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rPr>
              <a:t>Annual cost for bus maintenance (FC, ESS, other)</a:t>
            </a:r>
          </a:p>
        </p:txBody>
      </p:sp>
      <p:sp>
        <p:nvSpPr>
          <p:cNvPr id="19" name="Rettangolo con angoli arrotondati 18">
            <a:extLst>
              <a:ext uri="{FF2B5EF4-FFF2-40B4-BE49-F238E27FC236}">
                <a16:creationId xmlns:a16="http://schemas.microsoft.com/office/drawing/2014/main" id="{78E55A4D-FC41-4976-B577-F4035D6E6323}"/>
              </a:ext>
            </a:extLst>
          </p:cNvPr>
          <p:cNvSpPr/>
          <p:nvPr/>
        </p:nvSpPr>
        <p:spPr>
          <a:xfrm>
            <a:off x="443581" y="3746992"/>
            <a:ext cx="3510581" cy="231870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0"/>
                <a:solidFill>
                  <a:srgbClr val="E6ECCD"/>
                </a:solidFill>
                <a:effectLst>
                  <a:outerShdw blurRad="38100" dist="25400" dir="5400000" algn="ctr" rotWithShape="0">
                    <a:srgbClr val="6E747A">
                      <a:alpha val="43000"/>
                    </a:srgbClr>
                  </a:outerShdw>
                </a:effectLst>
              </a:rPr>
              <a:t>Bus performance</a:t>
            </a:r>
            <a:endParaRPr lang="en-GB" b="1" dirty="0">
              <a:solidFill>
                <a:srgbClr val="E6ECCD"/>
              </a:solidFill>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Driving range </a:t>
            </a: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400 km</a:t>
            </a: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Ambient temperature limits for vehicle operation </a:t>
            </a: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-20C to +40°C</a:t>
            </a: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Maximum H2 storage capacity </a:t>
            </a: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Gas pressure </a:t>
            </a: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350 bar</a:t>
            </a:r>
          </a:p>
          <a:p>
            <a:pPr marL="171450" indent="-171450">
              <a:spcBef>
                <a:spcPts val="600"/>
              </a:spcBef>
              <a:buFont typeface="Arial" panose="020B0604020202020204" pitchFamily="34" charset="0"/>
              <a:buChar char="•"/>
            </a:pP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umber of passengers</a:t>
            </a:r>
          </a:p>
        </p:txBody>
      </p:sp>
      <p:sp>
        <p:nvSpPr>
          <p:cNvPr id="20" name="Rettangolo con angoli arrotondati 19">
            <a:extLst>
              <a:ext uri="{FF2B5EF4-FFF2-40B4-BE49-F238E27FC236}">
                <a16:creationId xmlns:a16="http://schemas.microsoft.com/office/drawing/2014/main" id="{63446F84-A2EB-4DCC-8084-A8A8419DFE21}"/>
              </a:ext>
            </a:extLst>
          </p:cNvPr>
          <p:cNvSpPr/>
          <p:nvPr/>
        </p:nvSpPr>
        <p:spPr>
          <a:xfrm>
            <a:off x="4385104" y="3746992"/>
            <a:ext cx="3377355" cy="1136821"/>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ln w="0"/>
                <a:solidFill>
                  <a:srgbClr val="E6ECCD"/>
                </a:solidFill>
                <a:effectLst>
                  <a:outerShdw blurRad="38100" dist="25400" dir="5400000" algn="ctr" rotWithShape="0">
                    <a:srgbClr val="6E747A">
                      <a:alpha val="43000"/>
                    </a:srgbClr>
                  </a:outerShdw>
                </a:effectLst>
              </a:rPr>
              <a:t>Extent of the experiment</a:t>
            </a:r>
            <a:endParaRPr lang="en-GB" dirty="0">
              <a:solidFill>
                <a:srgbClr val="E6ECCD"/>
              </a:solidFill>
              <a:effectLst/>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rPr>
              <a:t>Total travelled distance</a:t>
            </a: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rPr>
              <a:t>H2 </a:t>
            </a:r>
            <a:r>
              <a:rPr lang="en-US" sz="1400" dirty="0" err="1">
                <a:solidFill>
                  <a:schemeClr val="bg1"/>
                </a:solidFill>
                <a:effectLst/>
                <a:latin typeface="Arial" panose="020B0604020202020204" pitchFamily="34" charset="0"/>
                <a:ea typeface="Times New Roman" panose="02020603050405020304" pitchFamily="18" charset="0"/>
              </a:rPr>
              <a:t>refuelled</a:t>
            </a:r>
            <a:r>
              <a:rPr lang="en-US" sz="1400" dirty="0">
                <a:solidFill>
                  <a:schemeClr val="bg1"/>
                </a:solidFill>
                <a:effectLst/>
                <a:latin typeface="Arial" panose="020B0604020202020204" pitchFamily="34" charset="0"/>
                <a:ea typeface="Times New Roman" panose="02020603050405020304" pitchFamily="18" charset="0"/>
              </a:rPr>
              <a:t> and consumed</a:t>
            </a:r>
          </a:p>
        </p:txBody>
      </p:sp>
      <p:sp>
        <p:nvSpPr>
          <p:cNvPr id="21" name="Rettangolo con angoli arrotondati 20">
            <a:extLst>
              <a:ext uri="{FF2B5EF4-FFF2-40B4-BE49-F238E27FC236}">
                <a16:creationId xmlns:a16="http://schemas.microsoft.com/office/drawing/2014/main" id="{E6CE4046-E0CB-488E-A46A-D9D4CB1A39C9}"/>
              </a:ext>
            </a:extLst>
          </p:cNvPr>
          <p:cNvSpPr/>
          <p:nvPr/>
        </p:nvSpPr>
        <p:spPr>
          <a:xfrm>
            <a:off x="8237837" y="1493699"/>
            <a:ext cx="3115964" cy="1470991"/>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ln w="0"/>
                <a:solidFill>
                  <a:srgbClr val="E6ECCD"/>
                </a:solidFill>
                <a:effectLst>
                  <a:outerShdw blurRad="38100" dist="25400" dir="5400000" algn="ctr" rotWithShape="0">
                    <a:srgbClr val="6E747A">
                      <a:alpha val="43000"/>
                    </a:srgbClr>
                  </a:outerShdw>
                </a:effectLst>
              </a:rPr>
              <a:t>Customers surveys</a:t>
            </a:r>
            <a:endParaRPr lang="en-GB" dirty="0">
              <a:solidFill>
                <a:srgbClr val="E6ECCD"/>
              </a:solidFill>
              <a:effectLst/>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rPr>
              <a:t>Customer satisfaction</a:t>
            </a: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rPr>
              <a:t>Approval and operational hurdles of the vehicle</a:t>
            </a:r>
          </a:p>
        </p:txBody>
      </p:sp>
      <p:sp>
        <p:nvSpPr>
          <p:cNvPr id="17" name="CasellaDiTesto 16">
            <a:extLst>
              <a:ext uri="{FF2B5EF4-FFF2-40B4-BE49-F238E27FC236}">
                <a16:creationId xmlns:a16="http://schemas.microsoft.com/office/drawing/2014/main" id="{8F96E0D5-57DE-4C7E-900F-4F89A9D9DA00}"/>
              </a:ext>
            </a:extLst>
          </p:cNvPr>
          <p:cNvSpPr txBox="1"/>
          <p:nvPr/>
        </p:nvSpPr>
        <p:spPr>
          <a:xfrm>
            <a:off x="532372" y="1568122"/>
            <a:ext cx="3421790" cy="1538883"/>
          </a:xfrm>
          <a:prstGeom prst="rect">
            <a:avLst/>
          </a:prstGeom>
          <a:noFill/>
        </p:spPr>
        <p:txBody>
          <a:bodyPr wrap="square">
            <a:spAutoFit/>
          </a:bodyPr>
          <a:lstStyle/>
          <a:p>
            <a:pPr algn="ctr">
              <a:lnSpc>
                <a:spcPct val="100000"/>
              </a:lnSpc>
              <a:spcBef>
                <a:spcPts val="600"/>
              </a:spcBef>
              <a:defRPr/>
            </a:pPr>
            <a:r>
              <a:rPr lang="en-US" altLang="en-US" b="1" dirty="0">
                <a:solidFill>
                  <a:srgbClr val="E6ECCD"/>
                </a:solidFill>
              </a:rPr>
              <a:t>Bus reliability</a:t>
            </a:r>
          </a:p>
          <a:p>
            <a:pPr marL="324000" indent="-342900" algn="just">
              <a:lnSpc>
                <a:spcPct val="100000"/>
              </a:lnSpc>
              <a:spcBef>
                <a:spcPts val="600"/>
              </a:spcBef>
              <a:buFont typeface="Arial" panose="020B0604020202020204" pitchFamily="34" charset="0"/>
              <a:buChar char="•"/>
              <a:defRPr/>
            </a:pPr>
            <a:r>
              <a:rPr lang="en-US" altLang="en-US" sz="1400" dirty="0">
                <a:solidFill>
                  <a:schemeClr val="bg1"/>
                </a:solidFill>
                <a:latin typeface="Arial" panose="020B0604020202020204" pitchFamily="34" charset="0"/>
                <a:cs typeface="Arial" panose="020B0604020202020204" pitchFamily="34" charset="0"/>
              </a:rPr>
              <a:t>Bus availability </a:t>
            </a:r>
            <a:r>
              <a:rPr lang="en-US" altLang="en-US" sz="1400" b="1" dirty="0">
                <a:solidFill>
                  <a:schemeClr val="bg1"/>
                </a:solidFill>
                <a:latin typeface="Arial" panose="020B0604020202020204" pitchFamily="34" charset="0"/>
                <a:cs typeface="Arial" panose="020B0604020202020204" pitchFamily="34" charset="0"/>
              </a:rPr>
              <a:t>&gt;90%</a:t>
            </a:r>
          </a:p>
          <a:p>
            <a:pPr marL="324000" indent="-342900" algn="just">
              <a:lnSpc>
                <a:spcPct val="100000"/>
              </a:lnSpc>
              <a:spcBef>
                <a:spcPts val="600"/>
              </a:spcBef>
              <a:buFont typeface="Arial" panose="020B0604020202020204" pitchFamily="34" charset="0"/>
              <a:buChar char="•"/>
              <a:defRPr/>
            </a:pPr>
            <a:r>
              <a:rPr lang="en-US" altLang="en-US" sz="1400" dirty="0">
                <a:solidFill>
                  <a:schemeClr val="bg1"/>
                </a:solidFill>
                <a:latin typeface="Arial" panose="020B0604020202020204" pitchFamily="34" charset="0"/>
                <a:cs typeface="Arial" panose="020B0604020202020204" pitchFamily="34" charset="0"/>
              </a:rPr>
              <a:t>Safety incident reporting </a:t>
            </a:r>
            <a:r>
              <a:rPr lang="en-US" altLang="en-US" sz="1400" b="1" dirty="0">
                <a:solidFill>
                  <a:schemeClr val="bg1"/>
                </a:solidFill>
                <a:latin typeface="Arial" panose="020B0604020202020204" pitchFamily="34" charset="0"/>
                <a:cs typeface="Arial" panose="020B0604020202020204" pitchFamily="34" charset="0"/>
              </a:rPr>
              <a:t>&lt;1/years</a:t>
            </a:r>
          </a:p>
          <a:p>
            <a:pPr marL="324000" indent="-342900" algn="just">
              <a:lnSpc>
                <a:spcPct val="100000"/>
              </a:lnSpc>
              <a:spcBef>
                <a:spcPts val="600"/>
              </a:spcBef>
              <a:buFont typeface="Arial" panose="020B0604020202020204" pitchFamily="34" charset="0"/>
              <a:buChar char="•"/>
              <a:defRPr/>
            </a:pPr>
            <a:r>
              <a:rPr lang="en-US" altLang="en-US" sz="1400" dirty="0">
                <a:solidFill>
                  <a:schemeClr val="bg1"/>
                </a:solidFill>
                <a:latin typeface="Arial" panose="020B0604020202020204" pitchFamily="34" charset="0"/>
                <a:cs typeface="Arial" panose="020B0604020202020204" pitchFamily="34" charset="0"/>
              </a:rPr>
              <a:t>Fuel cell warranty</a:t>
            </a:r>
          </a:p>
          <a:p>
            <a:pPr marL="324000" indent="-342900" algn="just">
              <a:lnSpc>
                <a:spcPct val="100000"/>
              </a:lnSpc>
              <a:spcBef>
                <a:spcPts val="600"/>
              </a:spcBef>
              <a:buFont typeface="Arial" panose="020B0604020202020204" pitchFamily="34" charset="0"/>
              <a:buChar char="•"/>
              <a:defRPr/>
            </a:pPr>
            <a:r>
              <a:rPr lang="en-US" altLang="en-US" sz="1400" dirty="0">
                <a:solidFill>
                  <a:schemeClr val="bg1"/>
                </a:solidFill>
                <a:latin typeface="Arial" panose="020B0604020202020204" pitchFamily="34" charset="0"/>
                <a:cs typeface="Arial" panose="020B0604020202020204" pitchFamily="34" charset="0"/>
              </a:rPr>
              <a:t>Bus statistical analysis of failures</a:t>
            </a:r>
          </a:p>
        </p:txBody>
      </p:sp>
      <p:sp>
        <p:nvSpPr>
          <p:cNvPr id="24" name="Rettangolo con angoli arrotondati 23">
            <a:extLst>
              <a:ext uri="{FF2B5EF4-FFF2-40B4-BE49-F238E27FC236}">
                <a16:creationId xmlns:a16="http://schemas.microsoft.com/office/drawing/2014/main" id="{4097067B-58E4-4B43-AFCE-95BC16B73AE0}"/>
              </a:ext>
            </a:extLst>
          </p:cNvPr>
          <p:cNvSpPr/>
          <p:nvPr/>
        </p:nvSpPr>
        <p:spPr>
          <a:xfrm>
            <a:off x="8059859" y="3855294"/>
            <a:ext cx="3218938" cy="1801323"/>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solidFill>
                <a:schemeClr val="bg1"/>
              </a:solidFill>
            </a:endParaRPr>
          </a:p>
        </p:txBody>
      </p:sp>
      <p:sp>
        <p:nvSpPr>
          <p:cNvPr id="25" name="CasellaDiTesto 24">
            <a:extLst>
              <a:ext uri="{FF2B5EF4-FFF2-40B4-BE49-F238E27FC236}">
                <a16:creationId xmlns:a16="http://schemas.microsoft.com/office/drawing/2014/main" id="{E9AAB0DD-EB0B-43FD-A844-64BEF212531C}"/>
              </a:ext>
            </a:extLst>
          </p:cNvPr>
          <p:cNvSpPr txBox="1"/>
          <p:nvPr/>
        </p:nvSpPr>
        <p:spPr>
          <a:xfrm>
            <a:off x="8134116" y="3887441"/>
            <a:ext cx="3421790" cy="1538883"/>
          </a:xfrm>
          <a:prstGeom prst="rect">
            <a:avLst/>
          </a:prstGeom>
          <a:noFill/>
        </p:spPr>
        <p:txBody>
          <a:bodyPr wrap="square">
            <a:spAutoFit/>
          </a:bodyPr>
          <a:lstStyle/>
          <a:p>
            <a:pPr algn="ctr">
              <a:lnSpc>
                <a:spcPct val="100000"/>
              </a:lnSpc>
              <a:spcBef>
                <a:spcPts val="600"/>
              </a:spcBef>
              <a:defRPr/>
            </a:pPr>
            <a:r>
              <a:rPr lang="en-US" altLang="en-US" b="1" dirty="0">
                <a:solidFill>
                  <a:srgbClr val="E6ECCD"/>
                </a:solidFill>
              </a:rPr>
              <a:t>Heavy-duty bus usage</a:t>
            </a:r>
          </a:p>
          <a:p>
            <a:pPr marL="324000" indent="-342900" algn="just">
              <a:lnSpc>
                <a:spcPct val="100000"/>
              </a:lnSpc>
              <a:spcBef>
                <a:spcPts val="600"/>
              </a:spcBef>
              <a:buFont typeface="Arial" panose="020B0604020202020204" pitchFamily="34" charset="0"/>
              <a:buChar char="•"/>
              <a:defRPr/>
            </a:pPr>
            <a:r>
              <a:rPr lang="en-US" altLang="en-US" sz="1400" dirty="0">
                <a:solidFill>
                  <a:schemeClr val="bg1"/>
                </a:solidFill>
                <a:latin typeface="Arial" panose="020B0604020202020204" pitchFamily="34" charset="0"/>
                <a:cs typeface="Arial" panose="020B0604020202020204" pitchFamily="34" charset="0"/>
              </a:rPr>
              <a:t>Frequency of stops</a:t>
            </a:r>
          </a:p>
          <a:p>
            <a:pPr marL="324000" indent="-342900" algn="just">
              <a:lnSpc>
                <a:spcPct val="100000"/>
              </a:lnSpc>
              <a:spcBef>
                <a:spcPts val="600"/>
              </a:spcBef>
              <a:buFont typeface="Arial" panose="020B0604020202020204" pitchFamily="34" charset="0"/>
              <a:buChar char="•"/>
              <a:defRPr/>
            </a:pPr>
            <a:r>
              <a:rPr lang="en-US" altLang="en-US" sz="1400" dirty="0">
                <a:solidFill>
                  <a:schemeClr val="bg1"/>
                </a:solidFill>
                <a:latin typeface="Arial" panose="020B0604020202020204" pitchFamily="34" charset="0"/>
                <a:cs typeface="Arial" panose="020B0604020202020204" pitchFamily="34" charset="0"/>
              </a:rPr>
              <a:t>Operational time </a:t>
            </a:r>
            <a:r>
              <a:rPr lang="en-US" altLang="en-US" sz="1400" b="1" dirty="0">
                <a:solidFill>
                  <a:schemeClr val="bg1"/>
                </a:solidFill>
                <a:latin typeface="Arial" panose="020B0604020202020204" pitchFamily="34" charset="0"/>
                <a:cs typeface="Arial" panose="020B0604020202020204" pitchFamily="34" charset="0"/>
              </a:rPr>
              <a:t>12-20 hours</a:t>
            </a:r>
          </a:p>
          <a:p>
            <a:pPr marL="324000" indent="-342900" algn="just">
              <a:lnSpc>
                <a:spcPct val="100000"/>
              </a:lnSpc>
              <a:spcBef>
                <a:spcPts val="600"/>
              </a:spcBef>
              <a:buFont typeface="Arial" panose="020B0604020202020204" pitchFamily="34" charset="0"/>
              <a:buChar char="•"/>
              <a:defRPr/>
            </a:pPr>
            <a:r>
              <a:rPr lang="en-US" altLang="en-US" sz="1400" dirty="0">
                <a:solidFill>
                  <a:schemeClr val="bg1"/>
                </a:solidFill>
                <a:latin typeface="Arial" panose="020B0604020202020204" pitchFamily="34" charset="0"/>
                <a:cs typeface="Arial" panose="020B0604020202020204" pitchFamily="34" charset="0"/>
              </a:rPr>
              <a:t>Commercial speed </a:t>
            </a:r>
          </a:p>
          <a:p>
            <a:pPr marL="324000" indent="-342900" algn="just">
              <a:lnSpc>
                <a:spcPct val="100000"/>
              </a:lnSpc>
              <a:spcBef>
                <a:spcPts val="600"/>
              </a:spcBef>
              <a:buFont typeface="Arial" panose="020B0604020202020204" pitchFamily="34" charset="0"/>
              <a:buChar char="•"/>
              <a:defRPr/>
            </a:pPr>
            <a:r>
              <a:rPr lang="en-US" altLang="en-US" sz="1400" dirty="0">
                <a:solidFill>
                  <a:schemeClr val="bg1"/>
                </a:solidFill>
                <a:latin typeface="Arial" panose="020B0604020202020204" pitchFamily="34" charset="0"/>
                <a:cs typeface="Arial" panose="020B0604020202020204" pitchFamily="34" charset="0"/>
              </a:rPr>
              <a:t>Number of fills</a:t>
            </a:r>
          </a:p>
        </p:txBody>
      </p:sp>
    </p:spTree>
    <p:extLst>
      <p:ext uri="{BB962C8B-B14F-4D97-AF65-F5344CB8AC3E}">
        <p14:creationId xmlns:p14="http://schemas.microsoft.com/office/powerpoint/2010/main" val="371561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a:extLst>
              <a:ext uri="{FF2B5EF4-FFF2-40B4-BE49-F238E27FC236}">
                <a16:creationId xmlns:a16="http://schemas.microsoft.com/office/drawing/2014/main" id="{1F6A33D9-211D-44FE-9176-F48922497D08}"/>
              </a:ext>
            </a:extLst>
          </p:cNvPr>
          <p:cNvSpPr txBox="1">
            <a:spLocks/>
          </p:cNvSpPr>
          <p:nvPr/>
        </p:nvSpPr>
        <p:spPr>
          <a:xfrm>
            <a:off x="3438619" y="281077"/>
            <a:ext cx="5888617" cy="500256"/>
          </a:xfrm>
          <a:prstGeom prst="rect">
            <a:avLst/>
          </a:prstGeom>
          <a:noFill/>
          <a:ln>
            <a:noFill/>
          </a:ln>
        </p:spPr>
        <p:txBody>
          <a:bodyPr vert="horz" wrap="square" lIns="91440" tIns="45720" rIns="91440" bIns="45720" anchor="b" anchorCtr="1" compatLnSpc="1">
            <a:normAutofit/>
          </a:bodyPr>
          <a:lstStyle>
            <a:lvl1pPr marL="0" marR="0" lvl="0" indent="0" algn="ctr" defTabSz="914400" rtl="0" fontAlgn="auto" hangingPunct="1">
              <a:lnSpc>
                <a:spcPct val="90000"/>
              </a:lnSpc>
              <a:spcBef>
                <a:spcPts val="0"/>
              </a:spcBef>
              <a:spcAft>
                <a:spcPts val="0"/>
              </a:spcAft>
              <a:buNone/>
              <a:tabLst/>
              <a:defRPr lang="it-IT" sz="6000" b="0" i="0" u="none" strike="noStrike" kern="1200" cap="none" spc="0" baseline="0">
                <a:solidFill>
                  <a:srgbClr val="000000"/>
                </a:solidFill>
                <a:uFillTx/>
                <a:latin typeface="Calibri Light"/>
              </a:defRPr>
            </a:lvl1pPr>
          </a:lstStyle>
          <a:p>
            <a:pPr algn="l"/>
            <a:r>
              <a:rPr lang="en-US" sz="2800" b="1" dirty="0">
                <a:ln w="0"/>
                <a:solidFill>
                  <a:schemeClr val="accent1">
                    <a:lumMod val="50000"/>
                  </a:schemeClr>
                </a:solidFill>
                <a:effectLst>
                  <a:outerShdw blurRad="38100" dist="25400" dir="5400000" algn="ctr" rotWithShape="0">
                    <a:srgbClr val="6E747A">
                      <a:alpha val="43000"/>
                    </a:srgbClr>
                  </a:outerShdw>
                </a:effectLst>
                <a:latin typeface="+mn-lt"/>
              </a:rPr>
              <a:t>HRS DATA COLLECTION /KPI</a:t>
            </a:r>
          </a:p>
        </p:txBody>
      </p:sp>
      <p:pic>
        <p:nvPicPr>
          <p:cNvPr id="13" name="Immagine 12">
            <a:extLst>
              <a:ext uri="{FF2B5EF4-FFF2-40B4-BE49-F238E27FC236}">
                <a16:creationId xmlns:a16="http://schemas.microsoft.com/office/drawing/2014/main" id="{2B217995-8DEB-4CB5-B504-6996C4026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5" y="78658"/>
            <a:ext cx="1835588" cy="707923"/>
          </a:xfrm>
          <a:prstGeom prst="rect">
            <a:avLst/>
          </a:prstGeom>
        </p:spPr>
      </p:pic>
      <p:sp>
        <p:nvSpPr>
          <p:cNvPr id="7" name="CasellaDiTesto 6">
            <a:extLst>
              <a:ext uri="{FF2B5EF4-FFF2-40B4-BE49-F238E27FC236}">
                <a16:creationId xmlns:a16="http://schemas.microsoft.com/office/drawing/2014/main" id="{BB47E8D8-4EBA-424B-A741-F3D13705BF18}"/>
              </a:ext>
            </a:extLst>
          </p:cNvPr>
          <p:cNvSpPr txBox="1">
            <a:spLocks noChangeArrowheads="1"/>
          </p:cNvSpPr>
          <p:nvPr/>
        </p:nvSpPr>
        <p:spPr bwMode="auto">
          <a:xfrm>
            <a:off x="1339850" y="6365875"/>
            <a:ext cx="69516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900" dirty="0">
                <a:solidFill>
                  <a:srgbClr val="333333"/>
                </a:solidFill>
              </a:rPr>
              <a:t>[LIFE 30 ENV/IT/000575]</a:t>
            </a:r>
          </a:p>
        </p:txBody>
      </p:sp>
      <p:pic>
        <p:nvPicPr>
          <p:cNvPr id="8" name="Elemento grafico 10">
            <a:extLst>
              <a:ext uri="{FF2B5EF4-FFF2-40B4-BE49-F238E27FC236}">
                <a16:creationId xmlns:a16="http://schemas.microsoft.com/office/drawing/2014/main" id="{FA28D340-9AC8-44FD-8591-FE214E6F75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numero diapositiva 6">
            <a:extLst>
              <a:ext uri="{FF2B5EF4-FFF2-40B4-BE49-F238E27FC236}">
                <a16:creationId xmlns:a16="http://schemas.microsoft.com/office/drawing/2014/main" id="{5160ED36-C908-4201-8AE1-A023CC5AB7EB}"/>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6438765-11B1-4E52-AAA6-41C42F8155F9}" type="slidenum">
              <a:rPr lang="it-IT" altLang="it-IT" smtClean="0"/>
              <a:pPr algn="r">
                <a:defRPr/>
              </a:pPr>
              <a:t>11</a:t>
            </a:fld>
            <a:endParaRPr lang="it-IT" altLang="it-IT" dirty="0"/>
          </a:p>
        </p:txBody>
      </p:sp>
      <p:pic>
        <p:nvPicPr>
          <p:cNvPr id="3" name="Immagine 2" descr="Immagine che contiene testo, cielo, nuvole&#10;&#10;Descrizione generata automaticamente">
            <a:extLst>
              <a:ext uri="{FF2B5EF4-FFF2-40B4-BE49-F238E27FC236}">
                <a16:creationId xmlns:a16="http://schemas.microsoft.com/office/drawing/2014/main" id="{78F62F85-74D9-4E16-9236-84AA22759526}"/>
              </a:ext>
            </a:extLst>
          </p:cNvPr>
          <p:cNvPicPr>
            <a:picLocks noChangeAspect="1"/>
          </p:cNvPicPr>
          <p:nvPr/>
        </p:nvPicPr>
        <p:blipFill rotWithShape="1">
          <a:blip r:embed="rId4">
            <a:extLst>
              <a:ext uri="{28A0092B-C50C-407E-A947-70E740481C1C}">
                <a14:useLocalDpi xmlns:a14="http://schemas.microsoft.com/office/drawing/2010/main" val="0"/>
              </a:ext>
            </a:extLst>
          </a:blip>
          <a:srcRect b="4802"/>
          <a:stretch/>
        </p:blipFill>
        <p:spPr>
          <a:xfrm>
            <a:off x="470344" y="1544346"/>
            <a:ext cx="10745605" cy="4568220"/>
          </a:xfrm>
          <a:prstGeom prst="rect">
            <a:avLst/>
          </a:prstGeom>
        </p:spPr>
      </p:pic>
      <p:sp>
        <p:nvSpPr>
          <p:cNvPr id="6" name="Rettangolo con angoli arrotondati 5">
            <a:extLst>
              <a:ext uri="{FF2B5EF4-FFF2-40B4-BE49-F238E27FC236}">
                <a16:creationId xmlns:a16="http://schemas.microsoft.com/office/drawing/2014/main" id="{5F63C7DA-ACDC-42CE-BC3B-7A415C8AACEA}"/>
              </a:ext>
            </a:extLst>
          </p:cNvPr>
          <p:cNvSpPr/>
          <p:nvPr/>
        </p:nvSpPr>
        <p:spPr>
          <a:xfrm>
            <a:off x="8501063" y="3629441"/>
            <a:ext cx="2635049" cy="1336409"/>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0"/>
                <a:solidFill>
                  <a:srgbClr val="E6ECCD"/>
                </a:solidFill>
                <a:effectLst>
                  <a:outerShdw blurRad="38100" dist="25400" dir="5400000" algn="ctr" rotWithShape="0">
                    <a:srgbClr val="6E747A">
                      <a:alpha val="43000"/>
                    </a:srgbClr>
                  </a:outerShdw>
                </a:effectLst>
              </a:rPr>
              <a:t>Refuelling station losses</a:t>
            </a:r>
            <a:endParaRPr lang="en-GB" dirty="0">
              <a:solidFill>
                <a:schemeClr val="tx1"/>
              </a:solidFill>
              <a:effectLst/>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GB" sz="1400" dirty="0">
                <a:solidFill>
                  <a:schemeClr val="bg1"/>
                </a:solidFill>
                <a:effectLst/>
                <a:latin typeface="Arial" panose="020B0604020202020204" pitchFamily="34" charset="0"/>
                <a:ea typeface="Times New Roman" panose="02020603050405020304" pitchFamily="18" charset="0"/>
              </a:rPr>
              <a:t>Efficiency of HRS</a:t>
            </a:r>
          </a:p>
          <a:p>
            <a:pPr marL="171450" indent="-171450">
              <a:spcBef>
                <a:spcPts val="600"/>
              </a:spcBef>
              <a:buFont typeface="Arial" panose="020B0604020202020204" pitchFamily="34" charset="0"/>
              <a:buChar char="•"/>
            </a:pPr>
            <a:r>
              <a:rPr lang="en-US" sz="1400" dirty="0">
                <a:solidFill>
                  <a:schemeClr val="bg1"/>
                </a:solidFill>
                <a:latin typeface="Arial" panose="020B0604020202020204" pitchFamily="34" charset="0"/>
                <a:ea typeface="Times New Roman" panose="02020603050405020304" pitchFamily="18" charset="0"/>
              </a:rPr>
              <a:t>H</a:t>
            </a:r>
            <a:r>
              <a:rPr lang="en-US" sz="1400" dirty="0">
                <a:solidFill>
                  <a:schemeClr val="bg1"/>
                </a:solidFill>
                <a:effectLst/>
                <a:latin typeface="Arial" panose="020B0604020202020204" pitchFamily="34" charset="0"/>
                <a:ea typeface="Times New Roman" panose="02020603050405020304" pitchFamily="18" charset="0"/>
              </a:rPr>
              <a:t>ydrogen losses at the HRS</a:t>
            </a:r>
            <a:endParaRPr lang="it-IT" sz="1400" dirty="0">
              <a:solidFill>
                <a:schemeClr val="bg1"/>
              </a:solidFill>
            </a:endParaRPr>
          </a:p>
        </p:txBody>
      </p:sp>
      <p:sp>
        <p:nvSpPr>
          <p:cNvPr id="16" name="Rettangolo con angoli arrotondati 15">
            <a:extLst>
              <a:ext uri="{FF2B5EF4-FFF2-40B4-BE49-F238E27FC236}">
                <a16:creationId xmlns:a16="http://schemas.microsoft.com/office/drawing/2014/main" id="{57FF7959-2A9C-49AB-B80C-0B8CA1A712DD}"/>
              </a:ext>
            </a:extLst>
          </p:cNvPr>
          <p:cNvSpPr/>
          <p:nvPr/>
        </p:nvSpPr>
        <p:spPr>
          <a:xfrm>
            <a:off x="1405563" y="1713847"/>
            <a:ext cx="3336152" cy="1707456"/>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ln w="0"/>
                <a:solidFill>
                  <a:srgbClr val="E6ECCD"/>
                </a:solidFill>
                <a:effectLst>
                  <a:outerShdw blurRad="38100" dist="25400" dir="5400000" algn="ctr" rotWithShape="0">
                    <a:srgbClr val="6E747A">
                      <a:alpha val="43000"/>
                    </a:srgbClr>
                  </a:outerShdw>
                </a:effectLst>
              </a:rPr>
              <a:t>Refuelling station reliability</a:t>
            </a:r>
            <a:endParaRPr lang="en-GB" sz="1400" dirty="0">
              <a:solidFill>
                <a:schemeClr val="tx1"/>
              </a:solidFill>
              <a:effectLst/>
              <a:latin typeface="Arial" panose="020B0604020202020204" pitchFamily="34" charset="0"/>
              <a:ea typeface="Times New Roman" panose="02020603050405020304" pitchFamily="18"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H2 distribution unit availability</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Statistical analysis of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refuelling</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problems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Safety incident reporting</a:t>
            </a:r>
          </a:p>
        </p:txBody>
      </p:sp>
      <p:sp>
        <p:nvSpPr>
          <p:cNvPr id="18" name="Rettangolo con angoli arrotondati 17">
            <a:extLst>
              <a:ext uri="{FF2B5EF4-FFF2-40B4-BE49-F238E27FC236}">
                <a16:creationId xmlns:a16="http://schemas.microsoft.com/office/drawing/2014/main" id="{CB9D8445-5566-44C1-AA43-61968A66EAD6}"/>
              </a:ext>
            </a:extLst>
          </p:cNvPr>
          <p:cNvSpPr/>
          <p:nvPr/>
        </p:nvSpPr>
        <p:spPr>
          <a:xfrm>
            <a:off x="8500839" y="1801736"/>
            <a:ext cx="2633362" cy="1336409"/>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ln w="0"/>
                <a:solidFill>
                  <a:srgbClr val="E6ECCD"/>
                </a:solidFill>
                <a:effectLst>
                  <a:outerShdw blurRad="38100" dist="25400" dir="5400000" algn="ctr" rotWithShape="0">
                    <a:srgbClr val="6E747A">
                      <a:alpha val="43000"/>
                    </a:srgbClr>
                  </a:outerShdw>
                </a:effectLst>
              </a:rPr>
              <a:t>HRS costs</a:t>
            </a:r>
            <a:endParaRPr lang="en-GB" dirty="0">
              <a:solidFill>
                <a:schemeClr val="tx1"/>
              </a:solidFill>
              <a:effectLst/>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GB" sz="1400" dirty="0">
                <a:solidFill>
                  <a:schemeClr val="bg1"/>
                </a:solidFill>
                <a:latin typeface="Arial" panose="020B0604020202020204" pitchFamily="34" charset="0"/>
                <a:ea typeface="Times New Roman" panose="02020603050405020304" pitchFamily="18" charset="0"/>
              </a:rPr>
              <a:t>HRS cost / infrastructure cost</a:t>
            </a: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rPr>
              <a:t>Annual cost maintenance</a:t>
            </a:r>
          </a:p>
        </p:txBody>
      </p:sp>
      <p:sp>
        <p:nvSpPr>
          <p:cNvPr id="19" name="Rettangolo con angoli arrotondati 18">
            <a:extLst>
              <a:ext uri="{FF2B5EF4-FFF2-40B4-BE49-F238E27FC236}">
                <a16:creationId xmlns:a16="http://schemas.microsoft.com/office/drawing/2014/main" id="{78E55A4D-FC41-4976-B577-F4035D6E6323}"/>
              </a:ext>
            </a:extLst>
          </p:cNvPr>
          <p:cNvSpPr/>
          <p:nvPr/>
        </p:nvSpPr>
        <p:spPr>
          <a:xfrm>
            <a:off x="1280409" y="3593472"/>
            <a:ext cx="3336152" cy="2400548"/>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E6ECCD"/>
                </a:solidFill>
                <a:effectLst>
                  <a:outerShdw blurRad="38100" dist="25400" dir="5400000" algn="ctr" rotWithShape="0">
                    <a:srgbClr val="6E747A">
                      <a:alpha val="43000"/>
                    </a:srgbClr>
                  </a:outerShdw>
                </a:effectLst>
              </a:rPr>
              <a:t>HRS performance</a:t>
            </a:r>
            <a:endParaRPr lang="en-US" sz="1200" dirty="0">
              <a:solidFill>
                <a:schemeClr val="bg1"/>
              </a:solidFill>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US" sz="1400" dirty="0" err="1">
                <a:solidFill>
                  <a:schemeClr val="bg1"/>
                </a:solidFill>
                <a:latin typeface="Arial" panose="020B0604020202020204" pitchFamily="34" charset="0"/>
                <a:ea typeface="Times New Roman" panose="02020603050405020304" pitchFamily="18" charset="0"/>
              </a:rPr>
              <a:t>Refuelling</a:t>
            </a:r>
            <a:r>
              <a:rPr lang="en-US" sz="1400" dirty="0">
                <a:solidFill>
                  <a:schemeClr val="bg1"/>
                </a:solidFill>
                <a:latin typeface="Arial" panose="020B0604020202020204" pitchFamily="34" charset="0"/>
                <a:ea typeface="Times New Roman" panose="02020603050405020304" pitchFamily="18" charset="0"/>
              </a:rPr>
              <a:t> time </a:t>
            </a:r>
            <a:r>
              <a:rPr lang="en-US" sz="1400" b="1" dirty="0">
                <a:solidFill>
                  <a:schemeClr val="bg1"/>
                </a:solidFill>
                <a:latin typeface="Arial" panose="020B0604020202020204" pitchFamily="34" charset="0"/>
                <a:ea typeface="Times New Roman" panose="02020603050405020304" pitchFamily="18" charset="0"/>
              </a:rPr>
              <a:t>&lt;15 min</a:t>
            </a:r>
          </a:p>
          <a:p>
            <a:pPr marL="171450" indent="-171450">
              <a:spcBef>
                <a:spcPts val="600"/>
              </a:spcBef>
              <a:buFont typeface="Arial" panose="020B0604020202020204" pitchFamily="34" charset="0"/>
              <a:buChar char="•"/>
            </a:pPr>
            <a:r>
              <a:rPr lang="en-US" sz="1400" dirty="0" err="1">
                <a:solidFill>
                  <a:schemeClr val="bg1"/>
                </a:solidFill>
                <a:latin typeface="Arial" panose="020B0604020202020204" pitchFamily="34" charset="0"/>
                <a:ea typeface="Times New Roman" panose="02020603050405020304" pitchFamily="18" charset="0"/>
              </a:rPr>
              <a:t>Re</a:t>
            </a:r>
            <a:r>
              <a:rPr lang="en-US" sz="1400" dirty="0" err="1">
                <a:solidFill>
                  <a:schemeClr val="bg1"/>
                </a:solidFill>
                <a:effectLst/>
                <a:latin typeface="Arial" panose="020B0604020202020204" pitchFamily="34" charset="0"/>
                <a:ea typeface="Times New Roman" panose="02020603050405020304" pitchFamily="18" charset="0"/>
              </a:rPr>
              <a:t>fuelling</a:t>
            </a:r>
            <a:r>
              <a:rPr lang="en-US" sz="1400" dirty="0">
                <a:solidFill>
                  <a:schemeClr val="bg1"/>
                </a:solidFill>
                <a:effectLst/>
                <a:latin typeface="Arial" panose="020B0604020202020204" pitchFamily="34" charset="0"/>
                <a:ea typeface="Times New Roman" panose="02020603050405020304" pitchFamily="18" charset="0"/>
              </a:rPr>
              <a:t> station capacity </a:t>
            </a:r>
            <a:r>
              <a:rPr lang="en-US" sz="1400" b="1" dirty="0">
                <a:solidFill>
                  <a:schemeClr val="bg1"/>
                </a:solidFill>
                <a:effectLst/>
                <a:latin typeface="Arial" panose="020B0604020202020204" pitchFamily="34" charset="0"/>
                <a:ea typeface="Times New Roman" panose="02020603050405020304" pitchFamily="18" charset="0"/>
              </a:rPr>
              <a:t>30-300 kg/day</a:t>
            </a:r>
          </a:p>
          <a:p>
            <a:pPr marL="171450" indent="-171450">
              <a:spcBef>
                <a:spcPts val="600"/>
              </a:spcBef>
              <a:buFont typeface="Arial" panose="020B0604020202020204" pitchFamily="34" charset="0"/>
              <a:buChar char="•"/>
            </a:pPr>
            <a:r>
              <a:rPr lang="en-US" sz="1400" dirty="0">
                <a:solidFill>
                  <a:schemeClr val="bg1"/>
                </a:solidFill>
                <a:latin typeface="Arial" panose="020B0604020202020204" pitchFamily="34" charset="0"/>
                <a:ea typeface="Times New Roman" panose="02020603050405020304" pitchFamily="18" charset="0"/>
              </a:rPr>
              <a:t>Station location</a:t>
            </a:r>
            <a:endParaRPr lang="en-US" sz="1400" dirty="0">
              <a:solidFill>
                <a:schemeClr val="bg1"/>
              </a:solidFill>
              <a:effectLst/>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rPr>
              <a:t>H2 quality </a:t>
            </a:r>
            <a:r>
              <a:rPr lang="en-US" sz="1400" b="1" dirty="0">
                <a:solidFill>
                  <a:schemeClr val="bg1"/>
                </a:solidFill>
                <a:effectLst/>
                <a:latin typeface="Arial" panose="020B0604020202020204" pitchFamily="34" charset="0"/>
                <a:ea typeface="Times New Roman" panose="02020603050405020304" pitchFamily="18" charset="0"/>
              </a:rPr>
              <a:t>99.99%</a:t>
            </a:r>
          </a:p>
          <a:p>
            <a:pPr marL="171450" indent="-171450">
              <a:spcBef>
                <a:spcPts val="600"/>
              </a:spcBef>
              <a:buFont typeface="Arial" panose="020B0604020202020204" pitchFamily="34" charset="0"/>
              <a:buChar char="•"/>
            </a:pPr>
            <a:r>
              <a:rPr lang="en-US" sz="1400" dirty="0">
                <a:solidFill>
                  <a:schemeClr val="bg1"/>
                </a:solidFill>
                <a:latin typeface="Arial" panose="020B0604020202020204" pitchFamily="34" charset="0"/>
                <a:ea typeface="Times New Roman" panose="02020603050405020304" pitchFamily="18" charset="0"/>
              </a:rPr>
              <a:t>G</a:t>
            </a:r>
            <a:r>
              <a:rPr lang="en-US" sz="1400" dirty="0">
                <a:solidFill>
                  <a:schemeClr val="bg1"/>
                </a:solidFill>
                <a:effectLst/>
                <a:latin typeface="Arial" panose="020B0604020202020204" pitchFamily="34" charset="0"/>
                <a:ea typeface="Times New Roman" panose="02020603050405020304" pitchFamily="18" charset="0"/>
              </a:rPr>
              <a:t>as pressure </a:t>
            </a:r>
            <a:r>
              <a:rPr lang="en-US" sz="1400" b="1" dirty="0">
                <a:solidFill>
                  <a:schemeClr val="bg1"/>
                </a:solidFill>
                <a:effectLst/>
                <a:latin typeface="Arial" panose="020B0604020202020204" pitchFamily="34" charset="0"/>
                <a:ea typeface="Times New Roman" panose="02020603050405020304" pitchFamily="18" charset="0"/>
              </a:rPr>
              <a:t>350 bar</a:t>
            </a:r>
          </a:p>
        </p:txBody>
      </p:sp>
      <p:sp>
        <p:nvSpPr>
          <p:cNvPr id="20" name="Rettangolo con angoli arrotondati 19">
            <a:extLst>
              <a:ext uri="{FF2B5EF4-FFF2-40B4-BE49-F238E27FC236}">
                <a16:creationId xmlns:a16="http://schemas.microsoft.com/office/drawing/2014/main" id="{63446F84-A2EB-4DCC-8084-A8A8419DFE21}"/>
              </a:ext>
            </a:extLst>
          </p:cNvPr>
          <p:cNvSpPr/>
          <p:nvPr/>
        </p:nvSpPr>
        <p:spPr>
          <a:xfrm>
            <a:off x="5470169" y="1779047"/>
            <a:ext cx="2508662" cy="1606570"/>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ln w="0"/>
                <a:solidFill>
                  <a:srgbClr val="E6ECCD"/>
                </a:solidFill>
                <a:effectLst>
                  <a:outerShdw blurRad="38100" dist="25400" dir="5400000" algn="ctr" rotWithShape="0">
                    <a:srgbClr val="6E747A">
                      <a:alpha val="43000"/>
                    </a:srgbClr>
                  </a:outerShdw>
                </a:effectLst>
              </a:rPr>
              <a:t>Extent of the experiment</a:t>
            </a:r>
            <a:endParaRPr lang="en-GB" dirty="0">
              <a:solidFill>
                <a:schemeClr val="tx1"/>
              </a:solidFill>
              <a:effectLst/>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rPr>
              <a:t>Total amount of H2 distributed</a:t>
            </a: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rPr>
              <a:t>Total amount of H2 delivered</a:t>
            </a:r>
          </a:p>
        </p:txBody>
      </p:sp>
      <p:sp>
        <p:nvSpPr>
          <p:cNvPr id="21" name="Rettangolo con angoli arrotondati 20">
            <a:extLst>
              <a:ext uri="{FF2B5EF4-FFF2-40B4-BE49-F238E27FC236}">
                <a16:creationId xmlns:a16="http://schemas.microsoft.com/office/drawing/2014/main" id="{E6CE4046-E0CB-488E-A46A-D9D4CB1A39C9}"/>
              </a:ext>
            </a:extLst>
          </p:cNvPr>
          <p:cNvSpPr/>
          <p:nvPr/>
        </p:nvSpPr>
        <p:spPr>
          <a:xfrm>
            <a:off x="5470168" y="3623154"/>
            <a:ext cx="2508661" cy="1522450"/>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ln w="0"/>
                <a:solidFill>
                  <a:srgbClr val="E6ECCD"/>
                </a:solidFill>
                <a:effectLst>
                  <a:outerShdw blurRad="38100" dist="25400" dir="5400000" algn="ctr" rotWithShape="0">
                    <a:srgbClr val="6E747A">
                      <a:alpha val="43000"/>
                    </a:srgbClr>
                  </a:outerShdw>
                </a:effectLst>
              </a:rPr>
              <a:t>Customers surveys</a:t>
            </a:r>
            <a:endParaRPr lang="en-GB" dirty="0">
              <a:solidFill>
                <a:schemeClr val="tx1"/>
              </a:solidFill>
              <a:effectLst/>
              <a:latin typeface="Arial" panose="020B0604020202020204" pitchFamily="34" charset="0"/>
              <a:ea typeface="Times New Roman" panose="02020603050405020304" pitchFamily="18" charset="0"/>
            </a:endParaRPr>
          </a:p>
          <a:p>
            <a:pPr marL="171450" indent="-171450">
              <a:spcBef>
                <a:spcPts val="600"/>
              </a:spcBef>
              <a:buFont typeface="Arial" panose="020B0604020202020204" pitchFamily="34" charset="0"/>
              <a:buChar char="•"/>
            </a:pPr>
            <a:r>
              <a:rPr lang="en-US" sz="1400" dirty="0">
                <a:solidFill>
                  <a:schemeClr val="bg1"/>
                </a:solidFill>
                <a:effectLst/>
                <a:latin typeface="Arial" panose="020B0604020202020204" pitchFamily="34" charset="0"/>
                <a:ea typeface="Times New Roman" panose="02020603050405020304" pitchFamily="18" charset="0"/>
              </a:rPr>
              <a:t>Customer satisfaction</a:t>
            </a:r>
          </a:p>
          <a:p>
            <a:pPr marL="171450" indent="-171450">
              <a:spcBef>
                <a:spcPts val="600"/>
              </a:spcBef>
              <a:buFont typeface="Arial" panose="020B0604020202020204" pitchFamily="34" charset="0"/>
              <a:buChar char="•"/>
            </a:pPr>
            <a:r>
              <a:rPr lang="en-US" sz="1400" dirty="0">
                <a:solidFill>
                  <a:schemeClr val="bg1"/>
                </a:solidFill>
                <a:latin typeface="Arial" panose="020B0604020202020204" pitchFamily="34" charset="0"/>
                <a:ea typeface="Times New Roman" panose="02020603050405020304" pitchFamily="18" charset="0"/>
              </a:rPr>
              <a:t>A</a:t>
            </a:r>
            <a:r>
              <a:rPr lang="en-US" sz="1400" dirty="0">
                <a:solidFill>
                  <a:schemeClr val="bg1"/>
                </a:solidFill>
                <a:effectLst/>
                <a:latin typeface="Arial" panose="020B0604020202020204" pitchFamily="34" charset="0"/>
                <a:ea typeface="Times New Roman" panose="02020603050405020304" pitchFamily="18" charset="0"/>
              </a:rPr>
              <a:t>pproval and operational hurdles of the HRS</a:t>
            </a:r>
          </a:p>
          <a:p>
            <a:pPr marL="171450" indent="-171450">
              <a:buFont typeface="Arial" panose="020B0604020202020204" pitchFamily="34" charset="0"/>
              <a:buChar char="•"/>
            </a:pPr>
            <a:endParaRPr lang="en-US" sz="14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753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a:extLst>
              <a:ext uri="{FF2B5EF4-FFF2-40B4-BE49-F238E27FC236}">
                <a16:creationId xmlns:a16="http://schemas.microsoft.com/office/drawing/2014/main" id="{8D5C10C0-939D-43AA-A254-A57C583D2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15" y="78658"/>
            <a:ext cx="1835588" cy="707923"/>
          </a:xfrm>
          <a:prstGeom prst="rect">
            <a:avLst/>
          </a:prstGeom>
        </p:spPr>
      </p:pic>
      <p:sp>
        <p:nvSpPr>
          <p:cNvPr id="9" name="CasellaDiTesto 6">
            <a:extLst>
              <a:ext uri="{FF2B5EF4-FFF2-40B4-BE49-F238E27FC236}">
                <a16:creationId xmlns:a16="http://schemas.microsoft.com/office/drawing/2014/main" id="{21FE1EDF-4669-4D24-AB21-922443688CE4}"/>
              </a:ext>
            </a:extLst>
          </p:cNvPr>
          <p:cNvSpPr txBox="1">
            <a:spLocks noChangeArrowheads="1"/>
          </p:cNvSpPr>
          <p:nvPr/>
        </p:nvSpPr>
        <p:spPr bwMode="auto">
          <a:xfrm>
            <a:off x="1339850" y="6365875"/>
            <a:ext cx="69516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900" dirty="0">
                <a:solidFill>
                  <a:srgbClr val="333333"/>
                </a:solidFill>
              </a:rPr>
              <a:t>[LIFE 30 ENV/IT/000575]</a:t>
            </a:r>
          </a:p>
        </p:txBody>
      </p:sp>
      <p:pic>
        <p:nvPicPr>
          <p:cNvPr id="11" name="Elemento grafico 10">
            <a:extLst>
              <a:ext uri="{FF2B5EF4-FFF2-40B4-BE49-F238E27FC236}">
                <a16:creationId xmlns:a16="http://schemas.microsoft.com/office/drawing/2014/main" id="{ED23D407-5E55-4579-AC43-AC11FDD9E9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egnaposto numero diapositiva 6">
            <a:extLst>
              <a:ext uri="{FF2B5EF4-FFF2-40B4-BE49-F238E27FC236}">
                <a16:creationId xmlns:a16="http://schemas.microsoft.com/office/drawing/2014/main" id="{64F41CE0-3D2C-4850-9824-BE7A81BF4C4B}"/>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6438765-11B1-4E52-AAA6-41C42F8155F9}" type="slidenum">
              <a:rPr lang="it-IT" altLang="it-IT" smtClean="0"/>
              <a:pPr algn="r">
                <a:defRPr/>
              </a:pPr>
              <a:t>12</a:t>
            </a:fld>
            <a:endParaRPr lang="it-IT" altLang="it-IT" dirty="0"/>
          </a:p>
        </p:txBody>
      </p:sp>
      <p:sp>
        <p:nvSpPr>
          <p:cNvPr id="13" name="Titolo 1">
            <a:extLst>
              <a:ext uri="{FF2B5EF4-FFF2-40B4-BE49-F238E27FC236}">
                <a16:creationId xmlns:a16="http://schemas.microsoft.com/office/drawing/2014/main" id="{1FCC5E5A-103B-443E-81CF-775C2D81A525}"/>
              </a:ext>
            </a:extLst>
          </p:cNvPr>
          <p:cNvSpPr txBox="1">
            <a:spLocks/>
          </p:cNvSpPr>
          <p:nvPr/>
        </p:nvSpPr>
        <p:spPr>
          <a:xfrm>
            <a:off x="3662227" y="176805"/>
            <a:ext cx="4509656" cy="522898"/>
          </a:xfrm>
          <a:prstGeom prst="rect">
            <a:avLst/>
          </a:prstGeom>
          <a:noFill/>
          <a:ln>
            <a:noFill/>
          </a:ln>
        </p:spPr>
        <p:txBody>
          <a:bodyPr vert="horz" wrap="square" lIns="91440" tIns="45720" rIns="91440" bIns="45720" anchor="b" anchorCtr="1" compatLnSpc="1">
            <a:normAutofit/>
          </a:bodyPr>
          <a:lstStyle>
            <a:lvl1pPr marL="0" marR="0" lvl="0" indent="0" algn="ctr" defTabSz="914400" rtl="0" fontAlgn="auto" hangingPunct="1">
              <a:lnSpc>
                <a:spcPct val="90000"/>
              </a:lnSpc>
              <a:spcBef>
                <a:spcPts val="0"/>
              </a:spcBef>
              <a:spcAft>
                <a:spcPts val="0"/>
              </a:spcAft>
              <a:buNone/>
              <a:tabLst/>
              <a:defRPr lang="it-IT" sz="6000" b="0" i="0" u="none" strike="noStrike" kern="1200" cap="none" spc="0" baseline="0">
                <a:solidFill>
                  <a:srgbClr val="000000"/>
                </a:solidFill>
                <a:uFillTx/>
                <a:latin typeface="Calibri Light"/>
              </a:defRPr>
            </a:lvl1pPr>
          </a:lstStyle>
          <a:p>
            <a:r>
              <a:rPr lang="en-US" sz="2800" b="1" dirty="0">
                <a:ln w="0"/>
                <a:solidFill>
                  <a:schemeClr val="accent1">
                    <a:lumMod val="50000"/>
                  </a:schemeClr>
                </a:solidFill>
                <a:effectLst>
                  <a:outerShdw blurRad="38100" dist="25400" dir="5400000" algn="ctr" rotWithShape="0">
                    <a:srgbClr val="6E747A">
                      <a:alpha val="43000"/>
                    </a:srgbClr>
                  </a:outerShdw>
                </a:effectLst>
                <a:latin typeface="+mn-lt"/>
              </a:rPr>
              <a:t>DIGITAL PLATFORM DESIGN</a:t>
            </a:r>
          </a:p>
        </p:txBody>
      </p:sp>
      <p:pic>
        <p:nvPicPr>
          <p:cNvPr id="37" name="Immagine 36">
            <a:extLst>
              <a:ext uri="{FF2B5EF4-FFF2-40B4-BE49-F238E27FC236}">
                <a16:creationId xmlns:a16="http://schemas.microsoft.com/office/drawing/2014/main" id="{9954C531-C877-4BAF-A6AA-B3825EB0EC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083" y="1369121"/>
            <a:ext cx="3736149" cy="4567917"/>
          </a:xfrm>
          <a:prstGeom prst="rect">
            <a:avLst/>
          </a:prstGeom>
          <a:noFill/>
          <a:ln>
            <a:noFill/>
          </a:ln>
        </p:spPr>
      </p:pic>
      <p:sp>
        <p:nvSpPr>
          <p:cNvPr id="39" name="CasellaDiTesto 38">
            <a:extLst>
              <a:ext uri="{FF2B5EF4-FFF2-40B4-BE49-F238E27FC236}">
                <a16:creationId xmlns:a16="http://schemas.microsoft.com/office/drawing/2014/main" id="{4C0241EC-7DDD-4C4C-82C4-2AE5F0C5FF6F}"/>
              </a:ext>
            </a:extLst>
          </p:cNvPr>
          <p:cNvSpPr txBox="1"/>
          <p:nvPr/>
        </p:nvSpPr>
        <p:spPr>
          <a:xfrm>
            <a:off x="4405505" y="1252422"/>
            <a:ext cx="3766378" cy="4801314"/>
          </a:xfrm>
          <a:prstGeom prst="rect">
            <a:avLst/>
          </a:prstGeom>
          <a:noFill/>
        </p:spPr>
        <p:txBody>
          <a:bodyPr wrap="square">
            <a:spAutoFit/>
          </a:bodyPr>
          <a:lstStyle/>
          <a:p>
            <a:pPr algn="just"/>
            <a:r>
              <a:rPr lang="en-US" dirty="0">
                <a:solidFill>
                  <a:srgbClr val="002060"/>
                </a:solidFill>
                <a:latin typeface="Arial" panose="020B0604020202020204" pitchFamily="34" charset="0"/>
                <a:cs typeface="Arial" panose="020B0604020202020204" pitchFamily="34" charset="0"/>
              </a:rPr>
              <a:t>On each bus there is an OBU which will be identified by a unique code. Also, the HRS will send data to the system. </a:t>
            </a:r>
          </a:p>
          <a:p>
            <a:pPr algn="just"/>
            <a:endParaRPr lang="en-US" dirty="0">
              <a:solidFill>
                <a:srgbClr val="002060"/>
              </a:solidFill>
              <a:latin typeface="Arial" panose="020B0604020202020204" pitchFamily="34" charset="0"/>
              <a:cs typeface="Arial" panose="020B0604020202020204" pitchFamily="34" charset="0"/>
            </a:endParaRPr>
          </a:p>
          <a:p>
            <a:pPr algn="just"/>
            <a:r>
              <a:rPr lang="en-US" dirty="0">
                <a:solidFill>
                  <a:srgbClr val="002060"/>
                </a:solidFill>
                <a:latin typeface="Arial" panose="020B0604020202020204" pitchFamily="34" charset="0"/>
                <a:cs typeface="Arial" panose="020B0604020202020204" pitchFamily="34" charset="0"/>
              </a:rPr>
              <a:t>The link between the Digital Platform and the OBUs is performed adopting a REST SERVER. The incoming data are stored in a DATABASE SERVER for data persistence. </a:t>
            </a:r>
          </a:p>
          <a:p>
            <a:pPr algn="just"/>
            <a:endParaRPr lang="en-US" dirty="0">
              <a:solidFill>
                <a:srgbClr val="002060"/>
              </a:solidFill>
              <a:latin typeface="Arial" panose="020B0604020202020204" pitchFamily="34" charset="0"/>
              <a:cs typeface="Arial" panose="020B0604020202020204" pitchFamily="34" charset="0"/>
            </a:endParaRPr>
          </a:p>
          <a:p>
            <a:pPr algn="just"/>
            <a:r>
              <a:rPr lang="en-US" dirty="0">
                <a:solidFill>
                  <a:srgbClr val="002060"/>
                </a:solidFill>
                <a:latin typeface="Arial" panose="020B0604020202020204" pitchFamily="34" charset="0"/>
                <a:cs typeface="Arial" panose="020B0604020202020204" pitchFamily="34" charset="0"/>
              </a:rPr>
              <a:t>The SERVER WEB shows the main important indexes via a DASHBOARD. It is possible to visualize the data through graphs.</a:t>
            </a:r>
          </a:p>
          <a:p>
            <a:pPr algn="just"/>
            <a:endParaRPr lang="it-IT" dirty="0">
              <a:solidFill>
                <a:srgbClr val="002060"/>
              </a:solidFill>
              <a:latin typeface="Arial" panose="020B0604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F126BA84-CFAB-46B7-B1F8-3103B67A905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8818" y="3832643"/>
            <a:ext cx="3002280" cy="2226310"/>
          </a:xfrm>
          <a:prstGeom prst="rect">
            <a:avLst/>
          </a:prstGeom>
          <a:noFill/>
        </p:spPr>
      </p:pic>
      <p:pic>
        <p:nvPicPr>
          <p:cNvPr id="41" name="Immagine 40">
            <a:extLst>
              <a:ext uri="{FF2B5EF4-FFF2-40B4-BE49-F238E27FC236}">
                <a16:creationId xmlns:a16="http://schemas.microsoft.com/office/drawing/2014/main" id="{CBD2DACD-E3DD-4B22-ADA3-D48554FA6F6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28817" y="1252422"/>
            <a:ext cx="3002280" cy="2282825"/>
          </a:xfrm>
          <a:prstGeom prst="rect">
            <a:avLst/>
          </a:prstGeom>
          <a:noFill/>
          <a:ln>
            <a:solidFill>
              <a:srgbClr val="E6ECCD"/>
            </a:solidFill>
          </a:ln>
        </p:spPr>
      </p:pic>
    </p:spTree>
    <p:extLst>
      <p:ext uri="{BB962C8B-B14F-4D97-AF65-F5344CB8AC3E}">
        <p14:creationId xmlns:p14="http://schemas.microsoft.com/office/powerpoint/2010/main" val="266988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a:extLst>
              <a:ext uri="{FF2B5EF4-FFF2-40B4-BE49-F238E27FC236}">
                <a16:creationId xmlns:a16="http://schemas.microsoft.com/office/drawing/2014/main" id="{1F6A33D9-211D-44FE-9176-F48922497D08}"/>
              </a:ext>
            </a:extLst>
          </p:cNvPr>
          <p:cNvSpPr txBox="1">
            <a:spLocks/>
          </p:cNvSpPr>
          <p:nvPr/>
        </p:nvSpPr>
        <p:spPr>
          <a:xfrm>
            <a:off x="1745671" y="218016"/>
            <a:ext cx="6016787" cy="522898"/>
          </a:xfrm>
          <a:prstGeom prst="rect">
            <a:avLst/>
          </a:prstGeom>
          <a:noFill/>
          <a:ln>
            <a:noFill/>
          </a:ln>
        </p:spPr>
        <p:txBody>
          <a:bodyPr vert="horz" wrap="square" lIns="91440" tIns="45720" rIns="91440" bIns="45720" anchor="b" anchorCtr="1" compatLnSpc="1">
            <a:normAutofit/>
          </a:bodyPr>
          <a:lstStyle>
            <a:lvl1pPr marL="0" marR="0" lvl="0" indent="0" algn="ctr" defTabSz="914400" rtl="0" fontAlgn="auto" hangingPunct="1">
              <a:lnSpc>
                <a:spcPct val="90000"/>
              </a:lnSpc>
              <a:spcBef>
                <a:spcPts val="0"/>
              </a:spcBef>
              <a:spcAft>
                <a:spcPts val="0"/>
              </a:spcAft>
              <a:buNone/>
              <a:tabLst/>
              <a:defRPr lang="it-IT" sz="6000" b="0" i="0" u="none" strike="noStrike" kern="1200" cap="none" spc="0" baseline="0">
                <a:solidFill>
                  <a:srgbClr val="000000"/>
                </a:solidFill>
                <a:uFillTx/>
                <a:latin typeface="Calibri Light"/>
              </a:defRPr>
            </a:lvl1pPr>
          </a:lstStyle>
          <a:p>
            <a:pPr algn="l"/>
            <a:r>
              <a:rPr lang="en-US" sz="2800" b="1" dirty="0">
                <a:ln w="0"/>
                <a:solidFill>
                  <a:schemeClr val="accent1">
                    <a:lumMod val="50000"/>
                  </a:schemeClr>
                </a:solidFill>
                <a:effectLst>
                  <a:outerShdw blurRad="38100" dist="25400" dir="5400000" algn="ctr" rotWithShape="0">
                    <a:srgbClr val="6E747A">
                      <a:alpha val="43000"/>
                    </a:srgbClr>
                  </a:outerShdw>
                </a:effectLst>
                <a:latin typeface="+mn-lt"/>
              </a:rPr>
              <a:t>Data to be collected - 1/3</a:t>
            </a:r>
          </a:p>
        </p:txBody>
      </p:sp>
      <p:pic>
        <p:nvPicPr>
          <p:cNvPr id="13" name="Immagine 12">
            <a:extLst>
              <a:ext uri="{FF2B5EF4-FFF2-40B4-BE49-F238E27FC236}">
                <a16:creationId xmlns:a16="http://schemas.microsoft.com/office/drawing/2014/main" id="{2B217995-8DEB-4CB5-B504-6996C4026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5" y="78658"/>
            <a:ext cx="1835588" cy="707923"/>
          </a:xfrm>
          <a:prstGeom prst="rect">
            <a:avLst/>
          </a:prstGeom>
        </p:spPr>
      </p:pic>
      <p:sp>
        <p:nvSpPr>
          <p:cNvPr id="7" name="CasellaDiTesto 6">
            <a:extLst>
              <a:ext uri="{FF2B5EF4-FFF2-40B4-BE49-F238E27FC236}">
                <a16:creationId xmlns:a16="http://schemas.microsoft.com/office/drawing/2014/main" id="{BB47E8D8-4EBA-424B-A741-F3D13705BF18}"/>
              </a:ext>
            </a:extLst>
          </p:cNvPr>
          <p:cNvSpPr txBox="1">
            <a:spLocks noChangeArrowheads="1"/>
          </p:cNvSpPr>
          <p:nvPr/>
        </p:nvSpPr>
        <p:spPr bwMode="auto">
          <a:xfrm>
            <a:off x="1339850" y="6365875"/>
            <a:ext cx="69516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900" dirty="0">
                <a:solidFill>
                  <a:srgbClr val="333333"/>
                </a:solidFill>
              </a:rPr>
              <a:t>[LIFE 30 ENV/IT/000575]</a:t>
            </a:r>
          </a:p>
        </p:txBody>
      </p:sp>
      <p:pic>
        <p:nvPicPr>
          <p:cNvPr id="8" name="Elemento grafico 10">
            <a:extLst>
              <a:ext uri="{FF2B5EF4-FFF2-40B4-BE49-F238E27FC236}">
                <a16:creationId xmlns:a16="http://schemas.microsoft.com/office/drawing/2014/main" id="{FA28D340-9AC8-44FD-8591-FE214E6F75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numero diapositiva 6">
            <a:extLst>
              <a:ext uri="{FF2B5EF4-FFF2-40B4-BE49-F238E27FC236}">
                <a16:creationId xmlns:a16="http://schemas.microsoft.com/office/drawing/2014/main" id="{5160ED36-C908-4201-8AE1-A023CC5AB7EB}"/>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6438765-11B1-4E52-AAA6-41C42F8155F9}" type="slidenum">
              <a:rPr lang="it-IT" altLang="it-IT" smtClean="0"/>
              <a:pPr algn="r">
                <a:defRPr/>
              </a:pPr>
              <a:t>13</a:t>
            </a:fld>
            <a:endParaRPr lang="it-IT" altLang="it-IT" dirty="0"/>
          </a:p>
        </p:txBody>
      </p:sp>
      <p:sp>
        <p:nvSpPr>
          <p:cNvPr id="14" name="CasellaDiTesto 13">
            <a:extLst>
              <a:ext uri="{FF2B5EF4-FFF2-40B4-BE49-F238E27FC236}">
                <a16:creationId xmlns:a16="http://schemas.microsoft.com/office/drawing/2014/main" id="{4EC60EA7-CE93-41B7-8BF3-5A2146401D01}"/>
              </a:ext>
            </a:extLst>
          </p:cNvPr>
          <p:cNvSpPr txBox="1"/>
          <p:nvPr/>
        </p:nvSpPr>
        <p:spPr>
          <a:xfrm>
            <a:off x="788201" y="1158159"/>
            <a:ext cx="2326823" cy="369332"/>
          </a:xfrm>
          <a:prstGeom prst="rect">
            <a:avLst/>
          </a:prstGeom>
          <a:noFill/>
        </p:spPr>
        <p:txBody>
          <a:bodyPr wrap="square">
            <a:spAutoFit/>
          </a:bodyPr>
          <a:lstStyle/>
          <a:p>
            <a:pPr algn="just">
              <a:lnSpc>
                <a:spcPct val="100000"/>
              </a:lnSpc>
              <a:spcBef>
                <a:spcPts val="600"/>
              </a:spcBef>
              <a:defRPr/>
            </a:pPr>
            <a:r>
              <a:rPr lang="en-US" altLang="en-US" b="1" u="sng" dirty="0">
                <a:solidFill>
                  <a:srgbClr val="002060"/>
                </a:solidFill>
              </a:rPr>
              <a:t>GLOBAL PROJECT KPI</a:t>
            </a:r>
          </a:p>
        </p:txBody>
      </p:sp>
      <p:pic>
        <p:nvPicPr>
          <p:cNvPr id="4" name="Immagine 3">
            <a:extLst>
              <a:ext uri="{FF2B5EF4-FFF2-40B4-BE49-F238E27FC236}">
                <a16:creationId xmlns:a16="http://schemas.microsoft.com/office/drawing/2014/main" id="{7CB9DC43-2BBF-4BAC-A17B-D2A27B6D5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59" y="2194680"/>
            <a:ext cx="1030680" cy="1030680"/>
          </a:xfrm>
          <a:prstGeom prst="rect">
            <a:avLst/>
          </a:prstGeom>
        </p:spPr>
      </p:pic>
      <p:sp>
        <p:nvSpPr>
          <p:cNvPr id="22" name="CasellaDiTesto 21">
            <a:extLst>
              <a:ext uri="{FF2B5EF4-FFF2-40B4-BE49-F238E27FC236}">
                <a16:creationId xmlns:a16="http://schemas.microsoft.com/office/drawing/2014/main" id="{CAA3B586-CD2D-4109-89F1-F397CD0519D9}"/>
              </a:ext>
            </a:extLst>
          </p:cNvPr>
          <p:cNvSpPr txBox="1"/>
          <p:nvPr/>
        </p:nvSpPr>
        <p:spPr>
          <a:xfrm>
            <a:off x="523008" y="3592978"/>
            <a:ext cx="3038785" cy="1754326"/>
          </a:xfrm>
          <a:prstGeom prst="rect">
            <a:avLst/>
          </a:prstGeom>
          <a:noFill/>
        </p:spPr>
        <p:txBody>
          <a:bodyPr wrap="square">
            <a:spAutoFit/>
          </a:bodyPr>
          <a:lstStyle/>
          <a:p>
            <a:pPr algn="ctr"/>
            <a:r>
              <a:rPr lang="en-GB" b="1" dirty="0">
                <a:ln w="0"/>
                <a:solidFill>
                  <a:schemeClr val="accent1">
                    <a:lumMod val="50000"/>
                  </a:schemeClr>
                </a:solidFill>
                <a:effectLst>
                  <a:outerShdw blurRad="38100" dist="25400" dir="5400000" algn="ctr" rotWithShape="0">
                    <a:srgbClr val="6E747A">
                      <a:alpha val="43000"/>
                    </a:srgbClr>
                  </a:outerShdw>
                </a:effectLst>
                <a:highlight>
                  <a:srgbClr val="FFFF00"/>
                </a:highlight>
                <a:latin typeface="Arial" panose="020B0604020202020204" pitchFamily="34" charset="0"/>
                <a:cs typeface="Arial" panose="020B0604020202020204" pitchFamily="34" charset="0"/>
              </a:rPr>
              <a:t>Bus fleet</a:t>
            </a:r>
          </a:p>
          <a:p>
            <a:r>
              <a:rPr lang="en-GB" dirty="0">
                <a:solidFill>
                  <a:srgbClr val="002060"/>
                </a:solidFill>
                <a:latin typeface="Arial" panose="020B0604020202020204" pitchFamily="34" charset="0"/>
                <a:cs typeface="Arial" panose="020B0604020202020204" pitchFamily="34" charset="0"/>
              </a:rPr>
              <a:t>Total number of buses deployed in the project:</a:t>
            </a:r>
          </a:p>
          <a:p>
            <a:r>
              <a:rPr lang="en-GB" dirty="0">
                <a:solidFill>
                  <a:srgbClr val="002060"/>
                </a:solidFill>
                <a:latin typeface="Arial" panose="020B0604020202020204" pitchFamily="34" charset="0"/>
                <a:cs typeface="Arial" panose="020B0604020202020204" pitchFamily="34" charset="0"/>
              </a:rPr>
              <a:t>2 Bus 12 meters H-city</a:t>
            </a:r>
          </a:p>
          <a:p>
            <a:r>
              <a:rPr lang="en-GB" dirty="0">
                <a:solidFill>
                  <a:srgbClr val="002060"/>
                </a:solidFill>
                <a:latin typeface="Arial" panose="020B0604020202020204" pitchFamily="34" charset="0"/>
                <a:cs typeface="Arial" panose="020B0604020202020204" pitchFamily="34" charset="0"/>
              </a:rPr>
              <a:t>2 Bus 8 meters H-mountain</a:t>
            </a:r>
          </a:p>
          <a:p>
            <a:r>
              <a:rPr lang="en-GB" dirty="0">
                <a:solidFill>
                  <a:srgbClr val="002060"/>
                </a:solidFill>
                <a:latin typeface="Arial" panose="020B0604020202020204" pitchFamily="34" charset="0"/>
                <a:cs typeface="Arial" panose="020B0604020202020204" pitchFamily="34" charset="0"/>
              </a:rPr>
              <a:t>2 Bus 8 meters H-port</a:t>
            </a:r>
          </a:p>
        </p:txBody>
      </p:sp>
      <p:pic>
        <p:nvPicPr>
          <p:cNvPr id="15" name="Immagine 14">
            <a:extLst>
              <a:ext uri="{FF2B5EF4-FFF2-40B4-BE49-F238E27FC236}">
                <a16:creationId xmlns:a16="http://schemas.microsoft.com/office/drawing/2014/main" id="{5E6F753C-975F-4803-8492-A3A95FEA7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8464" y="2194680"/>
            <a:ext cx="1030681" cy="1030681"/>
          </a:xfrm>
          <a:prstGeom prst="rect">
            <a:avLst/>
          </a:prstGeom>
        </p:spPr>
      </p:pic>
      <p:sp>
        <p:nvSpPr>
          <p:cNvPr id="23" name="CasellaDiTesto 22">
            <a:extLst>
              <a:ext uri="{FF2B5EF4-FFF2-40B4-BE49-F238E27FC236}">
                <a16:creationId xmlns:a16="http://schemas.microsoft.com/office/drawing/2014/main" id="{4503B712-E570-42D8-8E2F-FF3CAB9ABBB1}"/>
              </a:ext>
            </a:extLst>
          </p:cNvPr>
          <p:cNvSpPr txBox="1"/>
          <p:nvPr/>
        </p:nvSpPr>
        <p:spPr>
          <a:xfrm>
            <a:off x="3561794" y="3592978"/>
            <a:ext cx="1991837" cy="1200329"/>
          </a:xfrm>
          <a:prstGeom prst="rect">
            <a:avLst/>
          </a:prstGeom>
          <a:noFill/>
        </p:spPr>
        <p:txBody>
          <a:bodyPr wrap="square">
            <a:spAutoFit/>
          </a:bodyPr>
          <a:lstStyle/>
          <a:p>
            <a:pPr algn="ctr"/>
            <a:r>
              <a:rPr lang="en-GB" b="1" dirty="0">
                <a:ln w="0"/>
                <a:solidFill>
                  <a:schemeClr val="accent1">
                    <a:lumMod val="50000"/>
                  </a:schemeClr>
                </a:solidFill>
                <a:effectLst>
                  <a:outerShdw blurRad="38100" dist="25400" dir="5400000" algn="ctr" rotWithShape="0">
                    <a:srgbClr val="6E747A">
                      <a:alpha val="43000"/>
                    </a:srgbClr>
                  </a:outerShdw>
                </a:effectLst>
                <a:highlight>
                  <a:srgbClr val="FFFF00"/>
                </a:highlight>
                <a:latin typeface="Arial" panose="020B0604020202020204" pitchFamily="34" charset="0"/>
                <a:cs typeface="Arial" panose="020B0604020202020204" pitchFamily="34" charset="0"/>
              </a:rPr>
              <a:t>H2 cost</a:t>
            </a:r>
          </a:p>
          <a:p>
            <a:r>
              <a:rPr lang="en-GB" dirty="0">
                <a:solidFill>
                  <a:srgbClr val="002060"/>
                </a:solidFill>
                <a:latin typeface="Arial" panose="020B0604020202020204" pitchFamily="34" charset="0"/>
                <a:cs typeface="Arial" panose="020B0604020202020204" pitchFamily="34" charset="0"/>
              </a:rPr>
              <a:t>Hydrogen selling price target between 5-8 €/kg </a:t>
            </a:r>
          </a:p>
        </p:txBody>
      </p:sp>
      <p:sp>
        <p:nvSpPr>
          <p:cNvPr id="28" name="CasellaDiTesto 27">
            <a:extLst>
              <a:ext uri="{FF2B5EF4-FFF2-40B4-BE49-F238E27FC236}">
                <a16:creationId xmlns:a16="http://schemas.microsoft.com/office/drawing/2014/main" id="{FE74A374-D27E-4715-BBEB-D781852B14F1}"/>
              </a:ext>
            </a:extLst>
          </p:cNvPr>
          <p:cNvSpPr txBox="1"/>
          <p:nvPr/>
        </p:nvSpPr>
        <p:spPr>
          <a:xfrm>
            <a:off x="6185735" y="3592978"/>
            <a:ext cx="1966077" cy="1477328"/>
          </a:xfrm>
          <a:prstGeom prst="rect">
            <a:avLst/>
          </a:prstGeom>
          <a:noFill/>
        </p:spPr>
        <p:txBody>
          <a:bodyPr wrap="square">
            <a:spAutoFit/>
          </a:bodyPr>
          <a:lstStyle/>
          <a:p>
            <a:pPr algn="ctr"/>
            <a:r>
              <a:rPr lang="en-GB" b="1" dirty="0">
                <a:ln w="0"/>
                <a:solidFill>
                  <a:schemeClr val="accent1">
                    <a:lumMod val="50000"/>
                  </a:schemeClr>
                </a:solidFill>
                <a:effectLst>
                  <a:outerShdw blurRad="38100" dist="25400" dir="5400000" algn="ctr" rotWithShape="0">
                    <a:srgbClr val="6E747A">
                      <a:alpha val="43000"/>
                    </a:srgbClr>
                  </a:outerShdw>
                </a:effectLst>
                <a:highlight>
                  <a:srgbClr val="FFFF00"/>
                </a:highlight>
                <a:latin typeface="Arial" panose="020B0604020202020204" pitchFamily="34" charset="0"/>
                <a:cs typeface="Arial" panose="020B0604020202020204" pitchFamily="34" charset="0"/>
              </a:rPr>
              <a:t>Global bus TCO</a:t>
            </a:r>
          </a:p>
          <a:p>
            <a:pPr algn="just"/>
            <a:r>
              <a:rPr lang="en-GB" dirty="0">
                <a:solidFill>
                  <a:srgbClr val="002060"/>
                </a:solidFill>
                <a:latin typeface="Arial" panose="020B0604020202020204" pitchFamily="34" charset="0"/>
                <a:cs typeface="Arial" panose="020B0604020202020204" pitchFamily="34" charset="0"/>
              </a:rPr>
              <a:t>Bus total cost of ownership 1 €/km diesel equivalent</a:t>
            </a:r>
          </a:p>
        </p:txBody>
      </p:sp>
      <p:pic>
        <p:nvPicPr>
          <p:cNvPr id="30" name="Immagine 29">
            <a:extLst>
              <a:ext uri="{FF2B5EF4-FFF2-40B4-BE49-F238E27FC236}">
                <a16:creationId xmlns:a16="http://schemas.microsoft.com/office/drawing/2014/main" id="{289C7389-DB08-4D16-9CB5-53B07A0B62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3573" y="2170031"/>
            <a:ext cx="1079979" cy="1079979"/>
          </a:xfrm>
          <a:prstGeom prst="rect">
            <a:avLst/>
          </a:prstGeom>
        </p:spPr>
      </p:pic>
      <p:sp>
        <p:nvSpPr>
          <p:cNvPr id="31" name="CasellaDiTesto 30">
            <a:extLst>
              <a:ext uri="{FF2B5EF4-FFF2-40B4-BE49-F238E27FC236}">
                <a16:creationId xmlns:a16="http://schemas.microsoft.com/office/drawing/2014/main" id="{45AE2E54-8DE4-45AD-AF48-782338741E5C}"/>
              </a:ext>
            </a:extLst>
          </p:cNvPr>
          <p:cNvSpPr txBox="1"/>
          <p:nvPr/>
        </p:nvSpPr>
        <p:spPr>
          <a:xfrm>
            <a:off x="8630206" y="3592978"/>
            <a:ext cx="3038785" cy="1754326"/>
          </a:xfrm>
          <a:prstGeom prst="rect">
            <a:avLst/>
          </a:prstGeom>
          <a:noFill/>
        </p:spPr>
        <p:txBody>
          <a:bodyPr wrap="square">
            <a:spAutoFit/>
          </a:bodyPr>
          <a:lstStyle/>
          <a:p>
            <a:pPr algn="ctr"/>
            <a:r>
              <a:rPr lang="en-GB" b="1" dirty="0">
                <a:ln w="0"/>
                <a:solidFill>
                  <a:schemeClr val="accent1">
                    <a:lumMod val="50000"/>
                  </a:schemeClr>
                </a:solidFill>
                <a:effectLst>
                  <a:outerShdw blurRad="38100" dist="25400" dir="5400000" algn="ctr" rotWithShape="0">
                    <a:srgbClr val="6E747A">
                      <a:alpha val="43000"/>
                    </a:srgbClr>
                  </a:outerShdw>
                </a:effectLst>
                <a:highlight>
                  <a:srgbClr val="FFFF00"/>
                </a:highlight>
                <a:latin typeface="Arial" panose="020B0604020202020204" pitchFamily="34" charset="0"/>
                <a:cs typeface="Arial" panose="020B0604020202020204" pitchFamily="34" charset="0"/>
              </a:rPr>
              <a:t>Environmental impact</a:t>
            </a:r>
          </a:p>
          <a:p>
            <a:pPr algn="just"/>
            <a:r>
              <a:rPr lang="en-US" dirty="0">
                <a:solidFill>
                  <a:srgbClr val="002060"/>
                </a:solidFill>
                <a:latin typeface="Arial" panose="020B0604020202020204" pitchFamily="34" charset="0"/>
                <a:cs typeface="Arial" panose="020B0604020202020204" pitchFamily="34" charset="0"/>
              </a:rPr>
              <a:t>Amount of saved CO2 emissions by the demonstration program </a:t>
            </a:r>
            <a:r>
              <a:rPr lang="en-US" dirty="0">
                <a:solidFill>
                  <a:srgbClr val="002060"/>
                </a:solidFill>
                <a:latin typeface="Arial" panose="020B0604020202020204" pitchFamily="34" charset="0"/>
                <a:cs typeface="Arial" panose="020B0604020202020204" pitchFamily="34" charset="0"/>
                <a:sym typeface="Wingdings" panose="05000000000000000000" pitchFamily="2" charset="2"/>
              </a:rPr>
              <a:t> 1 </a:t>
            </a:r>
            <a:r>
              <a:rPr lang="en-US" dirty="0" err="1">
                <a:solidFill>
                  <a:srgbClr val="002060"/>
                </a:solidFill>
                <a:latin typeface="Arial" panose="020B0604020202020204" pitchFamily="34" charset="0"/>
                <a:cs typeface="Arial" panose="020B0604020202020204" pitchFamily="34" charset="0"/>
                <a:sym typeface="Wingdings" panose="05000000000000000000" pitchFamily="2" charset="2"/>
              </a:rPr>
              <a:t>kton</a:t>
            </a:r>
            <a:r>
              <a:rPr lang="en-US" dirty="0">
                <a:solidFill>
                  <a:srgbClr val="002060"/>
                </a:solidFill>
                <a:latin typeface="Arial" panose="020B0604020202020204" pitchFamily="34" charset="0"/>
                <a:cs typeface="Arial" panose="020B0604020202020204" pitchFamily="34" charset="0"/>
                <a:sym typeface="Wingdings" panose="05000000000000000000" pitchFamily="2" charset="2"/>
              </a:rPr>
              <a:t>/year saved (6 FCB implemented)</a:t>
            </a:r>
            <a:endParaRPr lang="en-US" dirty="0">
              <a:solidFill>
                <a:srgbClr val="002060"/>
              </a:solidFill>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81CA82BE-CDAD-47C2-AC5C-CFF4F853B5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5288" y="2139534"/>
            <a:ext cx="1140972" cy="1140972"/>
          </a:xfrm>
          <a:prstGeom prst="rect">
            <a:avLst/>
          </a:prstGeom>
        </p:spPr>
      </p:pic>
    </p:spTree>
    <p:extLst>
      <p:ext uri="{BB962C8B-B14F-4D97-AF65-F5344CB8AC3E}">
        <p14:creationId xmlns:p14="http://schemas.microsoft.com/office/powerpoint/2010/main" val="543296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1">
            <a:extLst>
              <a:ext uri="{FF2B5EF4-FFF2-40B4-BE49-F238E27FC236}">
                <a16:creationId xmlns:a16="http://schemas.microsoft.com/office/drawing/2014/main" id="{84712CAC-BB40-2281-D077-584AC46ADF8C}"/>
              </a:ext>
            </a:extLst>
          </p:cNvPr>
          <p:cNvSpPr txBox="1">
            <a:spLocks/>
          </p:cNvSpPr>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it-IT"/>
            </a:defPPr>
            <a:lvl1pPr algn="r" rtl="0" eaLnBrk="0" fontAlgn="base" hangingPunct="0">
              <a:spcBef>
                <a:spcPct val="0"/>
              </a:spcBef>
              <a:spcAft>
                <a:spcPct val="0"/>
              </a:spcAft>
              <a:defRPr sz="11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9BE31F-F81C-4A7D-A6C3-CF2BD938FE02}" type="slidenum">
              <a:rPr kumimoji="0" lang="it-IT" altLang="it-IT" sz="1100" b="1" i="0" u="none" strike="noStrike" kern="1200" cap="none" spc="0" normalizeH="0" baseline="0" noProof="0" smtClean="0">
                <a:ln>
                  <a:noFill/>
                </a:ln>
                <a:solidFill>
                  <a:srgbClr val="69B257"/>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it-IT" altLang="it-IT" sz="1100" b="1" i="0" u="none" strike="noStrike" kern="1200" cap="none" spc="0" normalizeH="0" baseline="0" noProof="0">
              <a:ln>
                <a:noFill/>
              </a:ln>
              <a:solidFill>
                <a:srgbClr val="69B257"/>
              </a:solidFill>
              <a:effectLst/>
              <a:uLnTx/>
              <a:uFillTx/>
              <a:latin typeface="Arial" panose="020B0604020202020204" pitchFamily="34" charset="0"/>
              <a:ea typeface="+mn-ea"/>
              <a:cs typeface="Arial" panose="020B0604020202020204" pitchFamily="34" charset="0"/>
            </a:endParaRPr>
          </a:p>
        </p:txBody>
      </p:sp>
      <p:graphicFrame>
        <p:nvGraphicFramePr>
          <p:cNvPr id="11" name="Tabella 2">
            <a:extLst>
              <a:ext uri="{FF2B5EF4-FFF2-40B4-BE49-F238E27FC236}">
                <a16:creationId xmlns:a16="http://schemas.microsoft.com/office/drawing/2014/main" id="{652BAB57-016A-0AB9-4FFB-04474E887D69}"/>
              </a:ext>
            </a:extLst>
          </p:cNvPr>
          <p:cNvGraphicFramePr>
            <a:graphicFrameLocks noGrp="1"/>
          </p:cNvGraphicFramePr>
          <p:nvPr>
            <p:extLst>
              <p:ext uri="{D42A27DB-BD31-4B8C-83A1-F6EECF244321}">
                <p14:modId xmlns:p14="http://schemas.microsoft.com/office/powerpoint/2010/main" val="3339342509"/>
              </p:ext>
            </p:extLst>
          </p:nvPr>
        </p:nvGraphicFramePr>
        <p:xfrm>
          <a:off x="480713" y="2915477"/>
          <a:ext cx="10965161" cy="3508157"/>
        </p:xfrm>
        <a:graphic>
          <a:graphicData uri="http://schemas.openxmlformats.org/drawingml/2006/table">
            <a:tbl>
              <a:tblPr firstRow="1" bandRow="1"/>
              <a:tblGrid>
                <a:gridCol w="976710">
                  <a:extLst>
                    <a:ext uri="{9D8B030D-6E8A-4147-A177-3AD203B41FA5}">
                      <a16:colId xmlns:a16="http://schemas.microsoft.com/office/drawing/2014/main" val="20000"/>
                    </a:ext>
                  </a:extLst>
                </a:gridCol>
                <a:gridCol w="2738367">
                  <a:extLst>
                    <a:ext uri="{9D8B030D-6E8A-4147-A177-3AD203B41FA5}">
                      <a16:colId xmlns:a16="http://schemas.microsoft.com/office/drawing/2014/main" val="20001"/>
                    </a:ext>
                  </a:extLst>
                </a:gridCol>
                <a:gridCol w="4508794">
                  <a:extLst>
                    <a:ext uri="{9D8B030D-6E8A-4147-A177-3AD203B41FA5}">
                      <a16:colId xmlns:a16="http://schemas.microsoft.com/office/drawing/2014/main" val="20002"/>
                    </a:ext>
                  </a:extLst>
                </a:gridCol>
                <a:gridCol w="2741290">
                  <a:extLst>
                    <a:ext uri="{9D8B030D-6E8A-4147-A177-3AD203B41FA5}">
                      <a16:colId xmlns:a16="http://schemas.microsoft.com/office/drawing/2014/main" val="20003"/>
                    </a:ext>
                  </a:extLst>
                </a:gridCol>
              </a:tblGrid>
              <a:tr h="253223">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it-IT" sz="1200" b="1" dirty="0">
                          <a:solidFill>
                            <a:srgbClr val="137160"/>
                          </a:solidFill>
                        </a:rPr>
                        <a:t>TIMELINE</a:t>
                      </a:r>
                    </a:p>
                  </a:txBody>
                  <a:tcPr marT="45711" marB="45711" anchor="ctr">
                    <a:lnL w="12700" cmpd="sng">
                      <a:solidFill>
                        <a:srgbClr val="56ACB4"/>
                      </a:solidFill>
                    </a:lnL>
                    <a:lnR w="12700" cmpd="sng">
                      <a:solidFill>
                        <a:srgbClr val="56ACB4"/>
                      </a:solidFill>
                    </a:lnR>
                    <a:lnT w="12700" cmpd="sng">
                      <a:solidFill>
                        <a:srgbClr val="56ACB4"/>
                      </a:solidFill>
                    </a:lnT>
                    <a:lnB w="254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it-IT" sz="1200" b="1" dirty="0">
                          <a:solidFill>
                            <a:srgbClr val="137160"/>
                          </a:solidFill>
                        </a:rPr>
                        <a:t>KEY INDICATOR</a:t>
                      </a:r>
                    </a:p>
                  </a:txBody>
                  <a:tcPr marT="45711" marB="45711" anchor="ctr">
                    <a:lnL w="12700" cmpd="sng">
                      <a:solidFill>
                        <a:srgbClr val="56ACB4"/>
                      </a:solidFill>
                    </a:lnL>
                    <a:lnR w="12700" cmpd="sng">
                      <a:solidFill>
                        <a:srgbClr val="56ACB4"/>
                      </a:solidFill>
                    </a:lnR>
                    <a:lnT w="12700" cmpd="sng">
                      <a:solidFill>
                        <a:srgbClr val="56ACB4"/>
                      </a:solidFill>
                    </a:lnT>
                    <a:lnB w="254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it-IT" sz="1200" b="1" noProof="0" dirty="0" err="1">
                          <a:solidFill>
                            <a:srgbClr val="137160"/>
                          </a:solidFill>
                        </a:rPr>
                        <a:t>Reduction</a:t>
                      </a:r>
                      <a:endParaRPr lang="it-IT" sz="1200" b="1"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254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it-IT" sz="1200" b="1" dirty="0">
                          <a:solidFill>
                            <a:srgbClr val="137160"/>
                          </a:solidFill>
                        </a:rPr>
                        <a:t>BRIEF DESCRIPTION</a:t>
                      </a:r>
                    </a:p>
                  </a:txBody>
                  <a:tcPr marT="45711" marB="45711" anchor="ctr">
                    <a:lnL w="12700" cmpd="sng">
                      <a:solidFill>
                        <a:srgbClr val="56ACB4"/>
                      </a:solidFill>
                    </a:lnL>
                    <a:lnR w="12700" cmpd="sng">
                      <a:solidFill>
                        <a:srgbClr val="56ACB4"/>
                      </a:solidFill>
                    </a:lnR>
                    <a:lnT w="12700" cmpd="sng">
                      <a:solidFill>
                        <a:srgbClr val="56ACB4"/>
                      </a:solidFill>
                    </a:lnT>
                    <a:lnB w="25400" cmpd="sng">
                      <a:solidFill>
                        <a:srgbClr val="56ACB4"/>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1361">
                <a:tc row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200" b="1" dirty="0">
                          <a:solidFill>
                            <a:srgbClr val="137160"/>
                          </a:solidFill>
                        </a:rPr>
                        <a:t>AT THE END OF THE PROJECT</a:t>
                      </a:r>
                    </a:p>
                  </a:txBody>
                  <a:tcPr marT="45711" marB="45711" anchor="ctr">
                    <a:lnL w="12700" cmpd="sng">
                      <a:solidFill>
                        <a:srgbClr val="56ACB4"/>
                      </a:solidFill>
                    </a:lnL>
                    <a:lnR w="12700" cmpd="sng">
                      <a:solidFill>
                        <a:srgbClr val="56ACB4"/>
                      </a:solidFill>
                    </a:lnR>
                    <a:lnT w="25400" cmpd="sng">
                      <a:solidFill>
                        <a:srgbClr val="56ACB4"/>
                      </a:solidFill>
                    </a:lnT>
                    <a:lnB w="12700" cmpd="sng">
                      <a:solidFill>
                        <a:srgbClr val="56ACB4"/>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400" b="1" dirty="0">
                          <a:solidFill>
                            <a:srgbClr val="137160"/>
                          </a:solidFill>
                        </a:rPr>
                        <a:t>PM</a:t>
                      </a:r>
                    </a:p>
                  </a:txBody>
                  <a:tcPr marT="45711" marB="45711" anchor="ctr">
                    <a:lnL w="12700" cmpd="sng">
                      <a:solidFill>
                        <a:srgbClr val="56ACB4"/>
                      </a:solidFill>
                    </a:lnL>
                    <a:lnR w="12700" cmpd="sng">
                      <a:solidFill>
                        <a:srgbClr val="56ACB4"/>
                      </a:solidFill>
                    </a:lnR>
                    <a:lnT w="254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400" b="1" dirty="0">
                          <a:solidFill>
                            <a:srgbClr val="137160"/>
                          </a:solidFill>
                        </a:rPr>
                        <a:t>146 kg/</a:t>
                      </a:r>
                      <a:r>
                        <a:rPr lang="it-IT" sz="1400" b="1" dirty="0" err="1">
                          <a:solidFill>
                            <a:srgbClr val="137160"/>
                          </a:solidFill>
                        </a:rPr>
                        <a:t>year</a:t>
                      </a:r>
                      <a:endParaRPr lang="it-IT" sz="1400" b="1" dirty="0">
                        <a:solidFill>
                          <a:srgbClr val="137160"/>
                        </a:solidFill>
                      </a:endParaRPr>
                    </a:p>
                  </a:txBody>
                  <a:tcPr marT="45711" marB="45711" anchor="ctr">
                    <a:lnL w="12700" cmpd="sng">
                      <a:solidFill>
                        <a:srgbClr val="56ACB4"/>
                      </a:solidFill>
                    </a:lnL>
                    <a:lnR w="12700" cmpd="sng">
                      <a:solidFill>
                        <a:srgbClr val="56ACB4"/>
                      </a:solidFill>
                    </a:lnR>
                    <a:lnT w="254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tc row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200" b="0" kern="1200" dirty="0">
                          <a:solidFill>
                            <a:srgbClr val="137160"/>
                          </a:solidFill>
                          <a:latin typeface="+mn-lt"/>
                          <a:ea typeface="+mn-ea"/>
                          <a:cs typeface="+mn-cs"/>
                        </a:rPr>
                        <a:t>Emissions avoided are related to the mean emissions of present Diesel bus. </a:t>
                      </a:r>
                    </a:p>
                    <a:p>
                      <a:pPr marL="0" marR="0" indent="0" algn="ctr" defTabSz="457200" rtl="0" eaLnBrk="1" fontAlgn="ctr" latinLnBrk="0" hangingPunct="1">
                        <a:lnSpc>
                          <a:spcPct val="100000"/>
                        </a:lnSpc>
                        <a:spcBef>
                          <a:spcPts val="0"/>
                        </a:spcBef>
                        <a:spcAft>
                          <a:spcPts val="0"/>
                        </a:spcAft>
                        <a:buClrTx/>
                        <a:buSzTx/>
                        <a:buFontTx/>
                        <a:buNone/>
                        <a:tabLst/>
                        <a:defRPr/>
                      </a:pPr>
                      <a:r>
                        <a:rPr lang="en-US" sz="1200" b="0" kern="1200" dirty="0">
                          <a:solidFill>
                            <a:srgbClr val="137160"/>
                          </a:solidFill>
                          <a:latin typeface="+mn-lt"/>
                          <a:ea typeface="+mn-ea"/>
                          <a:cs typeface="+mn-cs"/>
                        </a:rPr>
                        <a:t>With H2 buses emissions are completely avoided. </a:t>
                      </a:r>
                      <a:endParaRPr lang="it-IT" sz="1200" b="0" kern="1200" dirty="0">
                        <a:solidFill>
                          <a:srgbClr val="137160"/>
                        </a:solidFill>
                        <a:latin typeface="+mn-lt"/>
                        <a:ea typeface="+mn-ea"/>
                        <a:cs typeface="+mn-cs"/>
                      </a:endParaRPr>
                    </a:p>
                    <a:p>
                      <a:pPr algn="l" fontAlgn="ctr"/>
                      <a:endParaRPr lang="en-US" sz="1000" b="0" i="0" u="none" strike="noStrike" dirty="0">
                        <a:solidFill>
                          <a:srgbClr val="137160"/>
                        </a:solidFill>
                        <a:latin typeface="Arial"/>
                      </a:endParaRPr>
                    </a:p>
                  </a:txBody>
                  <a:tcPr marL="9525" marR="9525" marT="9525" marB="0" anchor="ctr">
                    <a:lnL w="12700" cmpd="sng">
                      <a:solidFill>
                        <a:srgbClr val="56ACB4"/>
                      </a:solidFill>
                    </a:lnL>
                    <a:lnR w="12700" cmpd="sng">
                      <a:solidFill>
                        <a:srgbClr val="56ACB4"/>
                      </a:solidFill>
                    </a:lnR>
                    <a:lnT w="254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extLst>
                  <a:ext uri="{0D108BD9-81ED-4DB2-BD59-A6C34878D82A}">
                    <a16:rowId xmlns:a16="http://schemas.microsoft.com/office/drawing/2014/main" val="10001"/>
                  </a:ext>
                </a:extLst>
              </a:tr>
              <a:tr h="281361">
                <a:tc vMerge="1">
                  <a:txBody>
                    <a:bodyPr/>
                    <a:lstStyle/>
                    <a:p>
                      <a:pPr algn="ctr"/>
                      <a:endParaRPr lang="it-IT" sz="1400" b="1" dirty="0"/>
                    </a:p>
                  </a:txBody>
                  <a:tcPr marT="45712" marB="45712" anchor="c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400" b="1" dirty="0">
                          <a:solidFill>
                            <a:srgbClr val="137160"/>
                          </a:solidFill>
                        </a:rPr>
                        <a:t>CO</a:t>
                      </a: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400" b="1" dirty="0">
                          <a:solidFill>
                            <a:srgbClr val="137160"/>
                          </a:solidFill>
                        </a:rPr>
                        <a:t>2.827 kg/</a:t>
                      </a:r>
                      <a:r>
                        <a:rPr lang="it-IT" sz="1400" b="1" dirty="0" err="1">
                          <a:solidFill>
                            <a:srgbClr val="137160"/>
                          </a:solidFill>
                        </a:rPr>
                        <a:t>year</a:t>
                      </a:r>
                      <a:endParaRPr lang="it-IT" sz="1400" b="1"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vMerge="1">
                  <a:txBody>
                    <a:bodyPr/>
                    <a:lstStyle/>
                    <a:p>
                      <a:pPr algn="l" fontAlgn="ctr"/>
                      <a:endParaRPr lang="en-US" sz="1000" b="0" i="0" u="none" strike="noStrike" dirty="0">
                        <a:solidFill>
                          <a:srgbClr val="000000"/>
                        </a:solidFill>
                        <a:latin typeface="Arial"/>
                      </a:endParaRPr>
                    </a:p>
                  </a:txBody>
                  <a:tcPr marL="9525" marR="9525" marT="9525" marB="0" anchor="ctr"/>
                </a:tc>
                <a:extLst>
                  <a:ext uri="{0D108BD9-81ED-4DB2-BD59-A6C34878D82A}">
                    <a16:rowId xmlns:a16="http://schemas.microsoft.com/office/drawing/2014/main" val="10002"/>
                  </a:ext>
                </a:extLst>
              </a:tr>
              <a:tr h="281361">
                <a:tc vMerge="1">
                  <a:txBody>
                    <a:bodyPr/>
                    <a:lstStyle/>
                    <a:p>
                      <a:endParaRPr lang="it-IT"/>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400" b="1" dirty="0" err="1">
                          <a:solidFill>
                            <a:srgbClr val="137160"/>
                          </a:solidFill>
                        </a:rPr>
                        <a:t>NOx</a:t>
                      </a:r>
                      <a:endParaRPr lang="it-IT" sz="1400" b="1"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400" b="1" dirty="0">
                          <a:solidFill>
                            <a:srgbClr val="137160"/>
                          </a:solidFill>
                        </a:rPr>
                        <a:t>6.019 kg/</a:t>
                      </a:r>
                      <a:r>
                        <a:rPr lang="it-IT" sz="1400" b="1" dirty="0" err="1">
                          <a:solidFill>
                            <a:srgbClr val="137160"/>
                          </a:solidFill>
                        </a:rPr>
                        <a:t>year</a:t>
                      </a:r>
                      <a:endParaRPr lang="it-IT" sz="1400" b="1"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tc vMerge="1">
                  <a:txBody>
                    <a:bodyPr/>
                    <a:lstStyle/>
                    <a:p>
                      <a:endParaRPr lang="it-IT"/>
                    </a:p>
                  </a:txBody>
                  <a:tcPr/>
                </a:tc>
                <a:extLst>
                  <a:ext uri="{0D108BD9-81ED-4DB2-BD59-A6C34878D82A}">
                    <a16:rowId xmlns:a16="http://schemas.microsoft.com/office/drawing/2014/main" val="10003"/>
                  </a:ext>
                </a:extLst>
              </a:tr>
              <a:tr h="281361">
                <a:tc vMerge="1">
                  <a:txBody>
                    <a:bodyPr/>
                    <a:lstStyle/>
                    <a:p>
                      <a:pPr algn="ctr"/>
                      <a:endParaRPr lang="it-IT" sz="1400" b="1" dirty="0"/>
                    </a:p>
                  </a:txBody>
                  <a:tcPr marT="45712" marB="45712" anchor="c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400" b="1" dirty="0">
                          <a:solidFill>
                            <a:srgbClr val="137160"/>
                          </a:solidFill>
                        </a:rPr>
                        <a:t>CO2 </a:t>
                      </a:r>
                      <a:r>
                        <a:rPr lang="it-IT" sz="1400" b="1" dirty="0" err="1">
                          <a:solidFill>
                            <a:srgbClr val="137160"/>
                          </a:solidFill>
                        </a:rPr>
                        <a:t>emissions</a:t>
                      </a:r>
                      <a:endParaRPr lang="it-IT" sz="1400" b="1"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400" b="1" dirty="0">
                          <a:solidFill>
                            <a:srgbClr val="137160"/>
                          </a:solidFill>
                        </a:rPr>
                        <a:t>954 tons/</a:t>
                      </a:r>
                      <a:r>
                        <a:rPr lang="it-IT" sz="1400" b="1" dirty="0" err="1">
                          <a:solidFill>
                            <a:srgbClr val="137160"/>
                          </a:solidFill>
                        </a:rPr>
                        <a:t>year</a:t>
                      </a:r>
                      <a:endParaRPr lang="it-IT" sz="1400" b="1"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vMerge="1">
                  <a:txBody>
                    <a:bodyPr/>
                    <a:lstStyle/>
                    <a:p>
                      <a:pPr algn="ctr"/>
                      <a:endParaRPr lang="it-IT" sz="1200" b="0" dirty="0"/>
                    </a:p>
                  </a:txBody>
                  <a:tcPr marT="45712" marB="45712" anchor="ctr"/>
                </a:tc>
                <a:extLst>
                  <a:ext uri="{0D108BD9-81ED-4DB2-BD59-A6C34878D82A}">
                    <a16:rowId xmlns:a16="http://schemas.microsoft.com/office/drawing/2014/main" val="10004"/>
                  </a:ext>
                </a:extLst>
              </a:tr>
              <a:tr h="590876">
                <a:tc vMerge="1">
                  <a:txBody>
                    <a:bodyPr/>
                    <a:lstStyle/>
                    <a:p>
                      <a:pPr algn="ctr"/>
                      <a:endParaRPr lang="it-IT" sz="1400" b="1" dirty="0"/>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400" b="1" dirty="0">
                          <a:solidFill>
                            <a:srgbClr val="137160"/>
                          </a:solidFill>
                        </a:rPr>
                        <a:t>Energy </a:t>
                      </a:r>
                      <a:r>
                        <a:rPr lang="it-IT" sz="1400" b="1" dirty="0" err="1">
                          <a:solidFill>
                            <a:srgbClr val="137160"/>
                          </a:solidFill>
                        </a:rPr>
                        <a:t>consumption</a:t>
                      </a:r>
                      <a:endParaRPr lang="it-IT" sz="1400" b="1"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400" b="1" dirty="0">
                          <a:solidFill>
                            <a:srgbClr val="137160"/>
                          </a:solidFill>
                        </a:rPr>
                        <a:t>2.653 MWh/</a:t>
                      </a:r>
                      <a:r>
                        <a:rPr lang="it-IT" sz="1400" b="1" dirty="0" err="1">
                          <a:solidFill>
                            <a:srgbClr val="137160"/>
                          </a:solidFill>
                        </a:rPr>
                        <a:t>year</a:t>
                      </a:r>
                      <a:endParaRPr lang="it-IT" sz="1400" b="1"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b="0" dirty="0">
                          <a:solidFill>
                            <a:srgbClr val="137160"/>
                          </a:solidFill>
                        </a:rPr>
                        <a:t>Since hydrogen buses are more efficient, there will be a general reduction of energy consumed</a:t>
                      </a:r>
                      <a:endParaRPr lang="it-IT" sz="1200" b="0"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extLst>
                  <a:ext uri="{0D108BD9-81ED-4DB2-BD59-A6C34878D82A}">
                    <a16:rowId xmlns:a16="http://schemas.microsoft.com/office/drawing/2014/main" val="10005"/>
                  </a:ext>
                </a:extLst>
              </a:tr>
              <a:tr h="253223">
                <a:tc row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200" b="1" dirty="0">
                          <a:solidFill>
                            <a:srgbClr val="137160"/>
                          </a:solidFill>
                        </a:rPr>
                        <a:t>5 YEARS AFTER THE PROJECT</a:t>
                      </a: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66FF3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100" b="1" dirty="0">
                          <a:solidFill>
                            <a:srgbClr val="137160"/>
                          </a:solidFill>
                        </a:rPr>
                        <a:t>PM</a:t>
                      </a: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200" b="0" dirty="0">
                          <a:solidFill>
                            <a:srgbClr val="137160"/>
                          </a:solidFill>
                        </a:rPr>
                        <a:t>1.460 kg/</a:t>
                      </a:r>
                      <a:r>
                        <a:rPr lang="it-IT" sz="1200" b="0" dirty="0" err="1">
                          <a:solidFill>
                            <a:srgbClr val="137160"/>
                          </a:solidFill>
                        </a:rPr>
                        <a:t>year</a:t>
                      </a:r>
                      <a:endParaRPr lang="it-IT" sz="1200" b="0"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row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600" b="0" dirty="0">
                          <a:solidFill>
                            <a:srgbClr val="137160"/>
                          </a:solidFill>
                        </a:rPr>
                        <a:t>After 5 </a:t>
                      </a:r>
                      <a:r>
                        <a:rPr lang="it-IT" sz="1600" b="0" dirty="0" err="1">
                          <a:solidFill>
                            <a:srgbClr val="137160"/>
                          </a:solidFill>
                        </a:rPr>
                        <a:t>years</a:t>
                      </a:r>
                      <a:r>
                        <a:rPr lang="it-IT" sz="1600" b="0" dirty="0">
                          <a:solidFill>
                            <a:srgbClr val="137160"/>
                          </a:solidFill>
                        </a:rPr>
                        <a:t> the </a:t>
                      </a:r>
                      <a:r>
                        <a:rPr lang="it-IT" sz="1600" b="0" dirty="0" err="1">
                          <a:solidFill>
                            <a:srgbClr val="137160"/>
                          </a:solidFill>
                        </a:rPr>
                        <a:t>number</a:t>
                      </a:r>
                      <a:r>
                        <a:rPr lang="it-IT" sz="1600" b="0" dirty="0">
                          <a:solidFill>
                            <a:srgbClr val="137160"/>
                          </a:solidFill>
                        </a:rPr>
                        <a:t> of buses </a:t>
                      </a:r>
                      <a:r>
                        <a:rPr lang="it-IT" sz="1600" b="0" dirty="0" err="1">
                          <a:solidFill>
                            <a:srgbClr val="137160"/>
                          </a:solidFill>
                        </a:rPr>
                        <a:t>is</a:t>
                      </a:r>
                      <a:r>
                        <a:rPr lang="it-IT" sz="1600" b="0" dirty="0">
                          <a:solidFill>
                            <a:srgbClr val="137160"/>
                          </a:solidFill>
                        </a:rPr>
                        <a:t> </a:t>
                      </a:r>
                      <a:r>
                        <a:rPr lang="it-IT" sz="1600" b="0" dirty="0" err="1">
                          <a:solidFill>
                            <a:srgbClr val="137160"/>
                          </a:solidFill>
                        </a:rPr>
                        <a:t>expected</a:t>
                      </a:r>
                      <a:r>
                        <a:rPr lang="it-IT" sz="1600" b="0" dirty="0">
                          <a:solidFill>
                            <a:srgbClr val="137160"/>
                          </a:solidFill>
                        </a:rPr>
                        <a:t> to </a:t>
                      </a:r>
                      <a:r>
                        <a:rPr lang="it-IT" sz="1600" b="0" dirty="0" err="1">
                          <a:solidFill>
                            <a:srgbClr val="137160"/>
                          </a:solidFill>
                        </a:rPr>
                        <a:t>reach</a:t>
                      </a:r>
                      <a:r>
                        <a:rPr lang="it-IT" sz="1600" b="0" dirty="0">
                          <a:solidFill>
                            <a:srgbClr val="137160"/>
                          </a:solidFill>
                        </a:rPr>
                        <a:t> 60 buses (</a:t>
                      </a:r>
                      <a:r>
                        <a:rPr lang="it-IT" sz="1600" b="0" dirty="0" err="1">
                          <a:solidFill>
                            <a:srgbClr val="137160"/>
                          </a:solidFill>
                        </a:rPr>
                        <a:t>thus</a:t>
                      </a:r>
                      <a:r>
                        <a:rPr lang="it-IT" sz="1600" b="0" dirty="0">
                          <a:solidFill>
                            <a:srgbClr val="137160"/>
                          </a:solidFill>
                        </a:rPr>
                        <a:t> 10 times more </a:t>
                      </a:r>
                      <a:r>
                        <a:rPr lang="it-IT" sz="1600" b="0" dirty="0" err="1">
                          <a:solidFill>
                            <a:srgbClr val="137160"/>
                          </a:solidFill>
                        </a:rPr>
                        <a:t>impatcs</a:t>
                      </a:r>
                      <a:r>
                        <a:rPr lang="it-IT" sz="1600" b="0" dirty="0">
                          <a:solidFill>
                            <a:srgbClr val="137160"/>
                          </a:solidFill>
                        </a:rPr>
                        <a:t>)</a:t>
                      </a: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3223">
                <a:tc vMerge="1">
                  <a:txBody>
                    <a:bodyPr/>
                    <a:lstStyle/>
                    <a:p>
                      <a:pPr algn="ctr"/>
                      <a:endParaRPr lang="it-IT" sz="1400" b="1" dirty="0"/>
                    </a:p>
                  </a:txBody>
                  <a:tcPr marT="45712" marB="45712" anchor="c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100" b="1" dirty="0">
                          <a:solidFill>
                            <a:srgbClr val="137160"/>
                          </a:solidFill>
                        </a:rPr>
                        <a:t>CO</a:t>
                      </a: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66FF66">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200" b="0" dirty="0">
                          <a:solidFill>
                            <a:srgbClr val="137160"/>
                          </a:solidFill>
                        </a:rPr>
                        <a:t>28.370 kg/</a:t>
                      </a:r>
                      <a:r>
                        <a:rPr lang="it-IT" sz="1200" b="0" dirty="0" err="1">
                          <a:solidFill>
                            <a:srgbClr val="137160"/>
                          </a:solidFill>
                        </a:rPr>
                        <a:t>year</a:t>
                      </a:r>
                      <a:endParaRPr lang="it-IT" sz="1200" b="0"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99FF66">
                        <a:alpha val="20000"/>
                      </a:srgbClr>
                    </a:solidFill>
                  </a:tcPr>
                </a:tc>
                <a:tc vMerge="1">
                  <a:txBody>
                    <a:bodyPr/>
                    <a:lstStyle/>
                    <a:p>
                      <a:pPr algn="ctr"/>
                      <a:endParaRPr lang="it-IT" sz="1200" b="0" dirty="0"/>
                    </a:p>
                  </a:txBody>
                  <a:tcPr marT="45712" marB="45712" anchor="ctr"/>
                </a:tc>
                <a:extLst>
                  <a:ext uri="{0D108BD9-81ED-4DB2-BD59-A6C34878D82A}">
                    <a16:rowId xmlns:a16="http://schemas.microsoft.com/office/drawing/2014/main" val="10007"/>
                  </a:ext>
                </a:extLst>
              </a:tr>
              <a:tr h="253223">
                <a:tc vMerge="1">
                  <a:txBody>
                    <a:bodyPr/>
                    <a:lstStyle/>
                    <a:p>
                      <a:pPr algn="ctr"/>
                      <a:endParaRPr lang="it-IT" sz="1400" b="1" dirty="0"/>
                    </a:p>
                  </a:txBody>
                  <a:tcPr marT="45712" marB="45712" anchor="c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100" b="1" dirty="0" err="1">
                          <a:solidFill>
                            <a:srgbClr val="137160"/>
                          </a:solidFill>
                        </a:rPr>
                        <a:t>NOx</a:t>
                      </a:r>
                      <a:endParaRPr lang="it-IT" sz="1100" b="1"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200" b="0" dirty="0">
                          <a:solidFill>
                            <a:srgbClr val="137160"/>
                          </a:solidFill>
                        </a:rPr>
                        <a:t>60.190 kg/</a:t>
                      </a:r>
                      <a:r>
                        <a:rPr lang="it-IT" sz="1200" b="0" dirty="0" err="1">
                          <a:solidFill>
                            <a:srgbClr val="137160"/>
                          </a:solidFill>
                        </a:rPr>
                        <a:t>year</a:t>
                      </a:r>
                      <a:endParaRPr lang="it-IT" sz="1200" b="0"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vMerge="1">
                  <a:txBody>
                    <a:bodyPr/>
                    <a:lstStyle/>
                    <a:p>
                      <a:pPr algn="ctr"/>
                      <a:endParaRPr lang="it-IT" sz="1200" b="0" dirty="0"/>
                    </a:p>
                  </a:txBody>
                  <a:tcPr marT="45712" marB="45712" anchor="ctr"/>
                </a:tc>
                <a:extLst>
                  <a:ext uri="{0D108BD9-81ED-4DB2-BD59-A6C34878D82A}">
                    <a16:rowId xmlns:a16="http://schemas.microsoft.com/office/drawing/2014/main" val="10008"/>
                  </a:ext>
                </a:extLst>
              </a:tr>
              <a:tr h="253223">
                <a:tc vMerge="1">
                  <a:txBody>
                    <a:bodyPr/>
                    <a:lstStyle/>
                    <a:p>
                      <a:pPr algn="ctr"/>
                      <a:endParaRPr lang="it-IT" sz="1400" b="1" dirty="0"/>
                    </a:p>
                  </a:txBody>
                  <a:tcPr marT="45712" marB="45712" anchor="c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100" b="1" dirty="0">
                          <a:solidFill>
                            <a:srgbClr val="137160"/>
                          </a:solidFill>
                        </a:rPr>
                        <a:t>CO2 </a:t>
                      </a:r>
                      <a:r>
                        <a:rPr lang="it-IT" sz="1100" b="1" dirty="0" err="1">
                          <a:solidFill>
                            <a:srgbClr val="137160"/>
                          </a:solidFill>
                        </a:rPr>
                        <a:t>emissions</a:t>
                      </a:r>
                      <a:r>
                        <a:rPr lang="it-IT" sz="1100" b="1" dirty="0">
                          <a:solidFill>
                            <a:srgbClr val="137160"/>
                          </a:solidFill>
                        </a:rPr>
                        <a:t> </a:t>
                      </a:r>
                      <a:r>
                        <a:rPr lang="it-IT" sz="1100" b="1" dirty="0" err="1">
                          <a:solidFill>
                            <a:srgbClr val="137160"/>
                          </a:solidFill>
                        </a:rPr>
                        <a:t>avoided</a:t>
                      </a:r>
                      <a:endParaRPr lang="it-IT" sz="1100" b="1"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99FF66">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200" b="0" dirty="0">
                          <a:solidFill>
                            <a:srgbClr val="137160"/>
                          </a:solidFill>
                        </a:rPr>
                        <a:t>9543 tons/</a:t>
                      </a:r>
                      <a:r>
                        <a:rPr lang="it-IT" sz="1200" b="0" dirty="0" err="1">
                          <a:solidFill>
                            <a:srgbClr val="137160"/>
                          </a:solidFill>
                        </a:rPr>
                        <a:t>year</a:t>
                      </a:r>
                      <a:endParaRPr lang="it-IT" sz="1200" b="0" dirty="0">
                        <a:solidFill>
                          <a:srgbClr val="137160"/>
                        </a:solidFill>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99FF66">
                        <a:alpha val="20000"/>
                      </a:srgbClr>
                    </a:solidFill>
                  </a:tcPr>
                </a:tc>
                <a:tc vMerge="1">
                  <a:txBody>
                    <a:bodyPr/>
                    <a:lstStyle/>
                    <a:p>
                      <a:pPr algn="ctr"/>
                      <a:endParaRPr lang="it-IT" sz="1200" b="0" dirty="0"/>
                    </a:p>
                  </a:txBody>
                  <a:tcPr marT="45712" marB="45712" anchor="ctr"/>
                </a:tc>
                <a:extLst>
                  <a:ext uri="{0D108BD9-81ED-4DB2-BD59-A6C34878D82A}">
                    <a16:rowId xmlns:a16="http://schemas.microsoft.com/office/drawing/2014/main" val="10009"/>
                  </a:ext>
                </a:extLst>
              </a:tr>
              <a:tr h="277457">
                <a:tc vMerge="1">
                  <a:txBody>
                    <a:bodyPr/>
                    <a:lstStyle/>
                    <a:p>
                      <a:pPr algn="ctr"/>
                      <a:endParaRPr lang="it-IT" sz="1400" b="1" dirty="0"/>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latinLnBrk="0" hangingPunct="1"/>
                      <a:r>
                        <a:rPr lang="it-IT" sz="1100" b="1" kern="1200" dirty="0" err="1">
                          <a:solidFill>
                            <a:srgbClr val="137160"/>
                          </a:solidFill>
                          <a:latin typeface="Arial"/>
                          <a:ea typeface="+mn-ea"/>
                          <a:cs typeface="+mn-cs"/>
                        </a:rPr>
                        <a:t>Reduced</a:t>
                      </a:r>
                      <a:r>
                        <a:rPr lang="it-IT" sz="1100" b="1" kern="1200" dirty="0">
                          <a:solidFill>
                            <a:srgbClr val="137160"/>
                          </a:solidFill>
                          <a:latin typeface="Arial"/>
                          <a:ea typeface="+mn-ea"/>
                          <a:cs typeface="+mn-cs"/>
                        </a:rPr>
                        <a:t> energy </a:t>
                      </a:r>
                      <a:r>
                        <a:rPr lang="it-IT" sz="1100" b="1" kern="1200" dirty="0" err="1">
                          <a:solidFill>
                            <a:srgbClr val="137160"/>
                          </a:solidFill>
                          <a:latin typeface="Arial"/>
                          <a:ea typeface="+mn-ea"/>
                          <a:cs typeface="+mn-cs"/>
                        </a:rPr>
                        <a:t>consumption</a:t>
                      </a:r>
                      <a:endParaRPr lang="it-IT" sz="1100" b="1" kern="1200" dirty="0">
                        <a:solidFill>
                          <a:srgbClr val="137160"/>
                        </a:solidFill>
                        <a:latin typeface="Arial"/>
                        <a:ea typeface="+mn-ea"/>
                        <a:cs typeface="+mn-cs"/>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latinLnBrk="0" hangingPunct="1"/>
                      <a:r>
                        <a:rPr lang="it-IT" sz="1100" b="1" kern="1200" dirty="0">
                          <a:solidFill>
                            <a:srgbClr val="137160"/>
                          </a:solidFill>
                          <a:latin typeface="Arial"/>
                          <a:ea typeface="+mn-ea"/>
                          <a:cs typeface="+mn-cs"/>
                        </a:rPr>
                        <a:t>26.538 MWh/</a:t>
                      </a:r>
                      <a:r>
                        <a:rPr lang="it-IT" sz="1100" b="1" kern="1200" dirty="0" err="1">
                          <a:solidFill>
                            <a:srgbClr val="137160"/>
                          </a:solidFill>
                          <a:latin typeface="Arial"/>
                          <a:ea typeface="+mn-ea"/>
                          <a:cs typeface="+mn-cs"/>
                        </a:rPr>
                        <a:t>year</a:t>
                      </a:r>
                      <a:endParaRPr lang="it-IT" sz="1100" b="1" kern="1200" dirty="0">
                        <a:solidFill>
                          <a:srgbClr val="137160"/>
                        </a:solidFill>
                        <a:latin typeface="Arial"/>
                        <a:ea typeface="+mn-ea"/>
                        <a:cs typeface="+mn-cs"/>
                      </a:endParaRPr>
                    </a:p>
                  </a:txBody>
                  <a:tcPr marT="45711" marB="45711"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chemeClr val="bg1"/>
                    </a:solidFill>
                  </a:tcPr>
                </a:tc>
                <a:tc vMerge="1">
                  <a:txBody>
                    <a:bodyPr/>
                    <a:lstStyle/>
                    <a:p>
                      <a:pPr algn="ctr"/>
                      <a:endParaRPr lang="it-IT" sz="1200" b="0" dirty="0"/>
                    </a:p>
                  </a:txBody>
                  <a:tcPr anchor="ctr">
                    <a:solidFill>
                      <a:schemeClr val="accent2">
                        <a:lumMod val="40000"/>
                        <a:lumOff val="60000"/>
                      </a:schemeClr>
                    </a:solidFill>
                  </a:tcPr>
                </a:tc>
                <a:extLst>
                  <a:ext uri="{0D108BD9-81ED-4DB2-BD59-A6C34878D82A}">
                    <a16:rowId xmlns:a16="http://schemas.microsoft.com/office/drawing/2014/main" val="10010"/>
                  </a:ext>
                </a:extLst>
              </a:tr>
            </a:tbl>
          </a:graphicData>
        </a:graphic>
      </p:graphicFrame>
      <p:pic>
        <p:nvPicPr>
          <p:cNvPr id="12" name="Immagine 11">
            <a:extLst>
              <a:ext uri="{FF2B5EF4-FFF2-40B4-BE49-F238E27FC236}">
                <a16:creationId xmlns:a16="http://schemas.microsoft.com/office/drawing/2014/main" id="{B35C2A83-4828-FA97-AF6E-3222A34AD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13" name="Segnaposto testo 5">
            <a:extLst>
              <a:ext uri="{FF2B5EF4-FFF2-40B4-BE49-F238E27FC236}">
                <a16:creationId xmlns:a16="http://schemas.microsoft.com/office/drawing/2014/main" id="{03E076F1-D1B6-BB15-5CD5-B4B1897C8326}"/>
              </a:ext>
            </a:extLst>
          </p:cNvPr>
          <p:cNvSpPr txBox="1">
            <a:spLocks/>
          </p:cNvSpPr>
          <p:nvPr/>
        </p:nvSpPr>
        <p:spPr bwMode="auto">
          <a:xfrm>
            <a:off x="3801917" y="290666"/>
            <a:ext cx="4546889"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lang="it-IT" altLang="it-IT" dirty="0">
                <a:solidFill>
                  <a:srgbClr val="38776C"/>
                </a:solidFill>
              </a:rPr>
              <a:t>FROM KPI TO IMPACT</a:t>
            </a:r>
            <a:endParaRPr kumimoji="0" lang="it-IT" altLang="it-IT" sz="3000" b="1" i="0" u="none" strike="noStrike" kern="1200" cap="none" spc="0" normalizeH="0" baseline="0" noProof="0" dirty="0">
              <a:ln>
                <a:noFill/>
              </a:ln>
              <a:solidFill>
                <a:srgbClr val="38776C"/>
              </a:solidFill>
              <a:effectLst/>
              <a:uLnTx/>
              <a:uFillTx/>
              <a:latin typeface="Arial" panose="020B0604020202020204" pitchFamily="34" charset="0"/>
              <a:ea typeface="+mn-ea"/>
              <a:cs typeface="Arial" panose="020B0604020202020204" pitchFamily="34" charset="0"/>
            </a:endParaRPr>
          </a:p>
        </p:txBody>
      </p:sp>
      <p:sp>
        <p:nvSpPr>
          <p:cNvPr id="14" name="Segnaposto numero diapositiva 13">
            <a:extLst>
              <a:ext uri="{FF2B5EF4-FFF2-40B4-BE49-F238E27FC236}">
                <a16:creationId xmlns:a16="http://schemas.microsoft.com/office/drawing/2014/main" id="{DA92D644-9672-691A-881F-EFBB573E0A9A}"/>
              </a:ext>
            </a:extLst>
          </p:cNvPr>
          <p:cNvSpPr>
            <a:spLocks noGrp="1"/>
          </p:cNvSpPr>
          <p:nvPr>
            <p:ph type="sldNum" sz="quarter" idx="8"/>
          </p:nvPr>
        </p:nvSpPr>
        <p:spPr/>
        <p:txBody>
          <a:bodyPr/>
          <a:lstStyle/>
          <a:p>
            <a:pPr lvl="0"/>
            <a:fld id="{46318103-4ADF-4C55-BE88-1573AC9A0F21}" type="slidenum">
              <a:rPr lang="it-IT" smtClean="0"/>
              <a:t>14</a:t>
            </a:fld>
            <a:endParaRPr lang="it-IT"/>
          </a:p>
        </p:txBody>
      </p:sp>
      <p:pic>
        <p:nvPicPr>
          <p:cNvPr id="15" name="Elemento grafico 10">
            <a:extLst>
              <a:ext uri="{FF2B5EF4-FFF2-40B4-BE49-F238E27FC236}">
                <a16:creationId xmlns:a16="http://schemas.microsoft.com/office/drawing/2014/main" id="{ADF606ED-7C66-1161-A391-79AB1EE06B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2" y="6486371"/>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B5B0E626-0CA4-F8B5-21E7-DA08E21CF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77" y="1179658"/>
            <a:ext cx="1030680" cy="1030680"/>
          </a:xfrm>
          <a:prstGeom prst="rect">
            <a:avLst/>
          </a:prstGeom>
        </p:spPr>
      </p:pic>
      <p:sp>
        <p:nvSpPr>
          <p:cNvPr id="3" name="CasellaDiTesto 2">
            <a:extLst>
              <a:ext uri="{FF2B5EF4-FFF2-40B4-BE49-F238E27FC236}">
                <a16:creationId xmlns:a16="http://schemas.microsoft.com/office/drawing/2014/main" id="{30055F2F-3EDC-8719-F293-D2EA64AB1E55}"/>
              </a:ext>
            </a:extLst>
          </p:cNvPr>
          <p:cNvSpPr txBox="1"/>
          <p:nvPr/>
        </p:nvSpPr>
        <p:spPr>
          <a:xfrm>
            <a:off x="1207978" y="711979"/>
            <a:ext cx="3038785" cy="1754326"/>
          </a:xfrm>
          <a:prstGeom prst="rect">
            <a:avLst/>
          </a:prstGeom>
          <a:noFill/>
        </p:spPr>
        <p:txBody>
          <a:bodyPr wrap="square">
            <a:spAutoFit/>
          </a:bodyPr>
          <a:lstStyle/>
          <a:p>
            <a:pPr algn="ctr"/>
            <a:r>
              <a:rPr lang="en-GB" b="1" dirty="0">
                <a:ln w="0"/>
                <a:solidFill>
                  <a:schemeClr val="accent1">
                    <a:lumMod val="50000"/>
                  </a:schemeClr>
                </a:solidFill>
                <a:effectLst>
                  <a:outerShdw blurRad="38100" dist="25400" dir="5400000" algn="ctr" rotWithShape="0">
                    <a:srgbClr val="6E747A">
                      <a:alpha val="43000"/>
                    </a:srgbClr>
                  </a:outerShdw>
                </a:effectLst>
                <a:highlight>
                  <a:srgbClr val="FFFF00"/>
                </a:highlight>
                <a:latin typeface="Arial" panose="020B0604020202020204" pitchFamily="34" charset="0"/>
                <a:cs typeface="Arial" panose="020B0604020202020204" pitchFamily="34" charset="0"/>
              </a:rPr>
              <a:t>Bus fleet</a:t>
            </a:r>
          </a:p>
          <a:p>
            <a:r>
              <a:rPr lang="en-GB" dirty="0">
                <a:solidFill>
                  <a:srgbClr val="002060"/>
                </a:solidFill>
                <a:latin typeface="Arial" panose="020B0604020202020204" pitchFamily="34" charset="0"/>
                <a:cs typeface="Arial" panose="020B0604020202020204" pitchFamily="34" charset="0"/>
              </a:rPr>
              <a:t>Total number of buses deployed in the project:</a:t>
            </a:r>
          </a:p>
          <a:p>
            <a:r>
              <a:rPr lang="en-GB" dirty="0">
                <a:solidFill>
                  <a:srgbClr val="002060"/>
                </a:solidFill>
                <a:latin typeface="Arial" panose="020B0604020202020204" pitchFamily="34" charset="0"/>
                <a:cs typeface="Arial" panose="020B0604020202020204" pitchFamily="34" charset="0"/>
              </a:rPr>
              <a:t>2 Bus 12 meters H-city</a:t>
            </a:r>
          </a:p>
          <a:p>
            <a:r>
              <a:rPr lang="en-GB" dirty="0">
                <a:solidFill>
                  <a:srgbClr val="002060"/>
                </a:solidFill>
                <a:latin typeface="Arial" panose="020B0604020202020204" pitchFamily="34" charset="0"/>
                <a:cs typeface="Arial" panose="020B0604020202020204" pitchFamily="34" charset="0"/>
              </a:rPr>
              <a:t>2 Bus 8 meters H-mountain</a:t>
            </a:r>
          </a:p>
          <a:p>
            <a:r>
              <a:rPr lang="en-GB" dirty="0">
                <a:solidFill>
                  <a:srgbClr val="002060"/>
                </a:solidFill>
                <a:latin typeface="Arial" panose="020B0604020202020204" pitchFamily="34" charset="0"/>
                <a:cs typeface="Arial" panose="020B0604020202020204" pitchFamily="34" charset="0"/>
              </a:rPr>
              <a:t>2 Bus 8 meters H-port</a:t>
            </a:r>
          </a:p>
        </p:txBody>
      </p:sp>
      <p:pic>
        <p:nvPicPr>
          <p:cNvPr id="7" name="Immagine 6">
            <a:extLst>
              <a:ext uri="{FF2B5EF4-FFF2-40B4-BE49-F238E27FC236}">
                <a16:creationId xmlns:a16="http://schemas.microsoft.com/office/drawing/2014/main" id="{2E57BCCC-A720-3410-B11D-CDC7F34FE0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020" y="1085530"/>
            <a:ext cx="1079979" cy="1079979"/>
          </a:xfrm>
          <a:prstGeom prst="rect">
            <a:avLst/>
          </a:prstGeom>
        </p:spPr>
      </p:pic>
      <p:sp>
        <p:nvSpPr>
          <p:cNvPr id="9" name="CasellaDiTesto 8">
            <a:extLst>
              <a:ext uri="{FF2B5EF4-FFF2-40B4-BE49-F238E27FC236}">
                <a16:creationId xmlns:a16="http://schemas.microsoft.com/office/drawing/2014/main" id="{AF6C352E-C93B-20C8-0DEB-DF7C5235263B}"/>
              </a:ext>
            </a:extLst>
          </p:cNvPr>
          <p:cNvSpPr txBox="1"/>
          <p:nvPr/>
        </p:nvSpPr>
        <p:spPr>
          <a:xfrm>
            <a:off x="7402298" y="863305"/>
            <a:ext cx="3038785" cy="1754326"/>
          </a:xfrm>
          <a:prstGeom prst="rect">
            <a:avLst/>
          </a:prstGeom>
          <a:noFill/>
        </p:spPr>
        <p:txBody>
          <a:bodyPr wrap="square">
            <a:spAutoFit/>
          </a:bodyPr>
          <a:lstStyle/>
          <a:p>
            <a:pPr algn="ctr"/>
            <a:r>
              <a:rPr lang="en-GB" b="1" dirty="0">
                <a:ln w="0"/>
                <a:solidFill>
                  <a:schemeClr val="accent1">
                    <a:lumMod val="50000"/>
                  </a:schemeClr>
                </a:solidFill>
                <a:effectLst>
                  <a:outerShdw blurRad="38100" dist="25400" dir="5400000" algn="ctr" rotWithShape="0">
                    <a:srgbClr val="6E747A">
                      <a:alpha val="43000"/>
                    </a:srgbClr>
                  </a:outerShdw>
                </a:effectLst>
                <a:highlight>
                  <a:srgbClr val="FFFF00"/>
                </a:highlight>
                <a:latin typeface="Arial" panose="020B0604020202020204" pitchFamily="34" charset="0"/>
                <a:cs typeface="Arial" panose="020B0604020202020204" pitchFamily="34" charset="0"/>
              </a:rPr>
              <a:t>Environmental impact</a:t>
            </a:r>
          </a:p>
          <a:p>
            <a:pPr algn="just"/>
            <a:r>
              <a:rPr lang="en-US" dirty="0">
                <a:solidFill>
                  <a:srgbClr val="002060"/>
                </a:solidFill>
                <a:latin typeface="Arial" panose="020B0604020202020204" pitchFamily="34" charset="0"/>
                <a:cs typeface="Arial" panose="020B0604020202020204" pitchFamily="34" charset="0"/>
              </a:rPr>
              <a:t>Amount of saved CO2 emissions by the demonstration program </a:t>
            </a:r>
            <a:r>
              <a:rPr lang="en-US" dirty="0">
                <a:solidFill>
                  <a:srgbClr val="002060"/>
                </a:solidFill>
                <a:latin typeface="Arial" panose="020B0604020202020204" pitchFamily="34" charset="0"/>
                <a:cs typeface="Arial" panose="020B0604020202020204" pitchFamily="34" charset="0"/>
                <a:sym typeface="Wingdings" panose="05000000000000000000" pitchFamily="2" charset="2"/>
              </a:rPr>
              <a:t> 1 </a:t>
            </a:r>
            <a:r>
              <a:rPr lang="en-US" dirty="0" err="1">
                <a:solidFill>
                  <a:srgbClr val="002060"/>
                </a:solidFill>
                <a:latin typeface="Arial" panose="020B0604020202020204" pitchFamily="34" charset="0"/>
                <a:cs typeface="Arial" panose="020B0604020202020204" pitchFamily="34" charset="0"/>
                <a:sym typeface="Wingdings" panose="05000000000000000000" pitchFamily="2" charset="2"/>
              </a:rPr>
              <a:t>kton</a:t>
            </a:r>
            <a:r>
              <a:rPr lang="en-US" dirty="0">
                <a:solidFill>
                  <a:srgbClr val="002060"/>
                </a:solidFill>
                <a:latin typeface="Arial" panose="020B0604020202020204" pitchFamily="34" charset="0"/>
                <a:cs typeface="Arial" panose="020B0604020202020204" pitchFamily="34" charset="0"/>
                <a:sym typeface="Wingdings" panose="05000000000000000000" pitchFamily="2" charset="2"/>
              </a:rPr>
              <a:t>/year saved (6 FCB implemented)</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90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C9B9039-832C-49BE-2D88-DCA78DDA1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5" name="Segnaposto testo 5">
            <a:extLst>
              <a:ext uri="{FF2B5EF4-FFF2-40B4-BE49-F238E27FC236}">
                <a16:creationId xmlns:a16="http://schemas.microsoft.com/office/drawing/2014/main" id="{FA974F45-9E48-4A2E-E125-FFA76C2315CE}"/>
              </a:ext>
            </a:extLst>
          </p:cNvPr>
          <p:cNvSpPr txBox="1">
            <a:spLocks/>
          </p:cNvSpPr>
          <p:nvPr/>
        </p:nvSpPr>
        <p:spPr bwMode="auto">
          <a:xfrm>
            <a:off x="3937769" y="236828"/>
            <a:ext cx="4275183"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lang="it-IT" altLang="it-IT" dirty="0">
                <a:solidFill>
                  <a:srgbClr val="38776C"/>
                </a:solidFill>
              </a:rPr>
              <a:t>FROM KPI TO IMPACT</a:t>
            </a:r>
            <a:endParaRPr kumimoji="0" lang="it-IT" altLang="it-IT" sz="4800" b="1" i="0" u="none" strike="noStrike" kern="1200" cap="none" spc="0" normalizeH="0" baseline="0" noProof="0" dirty="0">
              <a:ln>
                <a:noFill/>
              </a:ln>
              <a:solidFill>
                <a:srgbClr val="38776C"/>
              </a:solidFill>
              <a:effectLst/>
              <a:uLnTx/>
              <a:uFillTx/>
              <a:latin typeface="Arial" panose="020B0604020202020204" pitchFamily="34" charset="0"/>
              <a:ea typeface="+mn-ea"/>
              <a:cs typeface="Arial" panose="020B0604020202020204" pitchFamily="34" charset="0"/>
            </a:endParaRPr>
          </a:p>
        </p:txBody>
      </p:sp>
      <p:graphicFrame>
        <p:nvGraphicFramePr>
          <p:cNvPr id="7" name="Tabella 2">
            <a:extLst>
              <a:ext uri="{FF2B5EF4-FFF2-40B4-BE49-F238E27FC236}">
                <a16:creationId xmlns:a16="http://schemas.microsoft.com/office/drawing/2014/main" id="{48D0FB88-2841-4453-8BE4-25D084AD7815}"/>
              </a:ext>
            </a:extLst>
          </p:cNvPr>
          <p:cNvGraphicFramePr>
            <a:graphicFrameLocks noGrp="1"/>
          </p:cNvGraphicFramePr>
          <p:nvPr>
            <p:extLst>
              <p:ext uri="{D42A27DB-BD31-4B8C-83A1-F6EECF244321}">
                <p14:modId xmlns:p14="http://schemas.microsoft.com/office/powerpoint/2010/main" val="485830566"/>
              </p:ext>
            </p:extLst>
          </p:nvPr>
        </p:nvGraphicFramePr>
        <p:xfrm>
          <a:off x="288484" y="1903625"/>
          <a:ext cx="11573755" cy="4584822"/>
        </p:xfrm>
        <a:graphic>
          <a:graphicData uri="http://schemas.openxmlformats.org/drawingml/2006/table">
            <a:tbl>
              <a:tblPr firstRow="1" bandRow="1"/>
              <a:tblGrid>
                <a:gridCol w="1521018">
                  <a:extLst>
                    <a:ext uri="{9D8B030D-6E8A-4147-A177-3AD203B41FA5}">
                      <a16:colId xmlns:a16="http://schemas.microsoft.com/office/drawing/2014/main" val="20000"/>
                    </a:ext>
                  </a:extLst>
                </a:gridCol>
                <a:gridCol w="3207451">
                  <a:extLst>
                    <a:ext uri="{9D8B030D-6E8A-4147-A177-3AD203B41FA5}">
                      <a16:colId xmlns:a16="http://schemas.microsoft.com/office/drawing/2014/main" val="20001"/>
                    </a:ext>
                  </a:extLst>
                </a:gridCol>
                <a:gridCol w="1457029">
                  <a:extLst>
                    <a:ext uri="{9D8B030D-6E8A-4147-A177-3AD203B41FA5}">
                      <a16:colId xmlns:a16="http://schemas.microsoft.com/office/drawing/2014/main" val="20002"/>
                    </a:ext>
                  </a:extLst>
                </a:gridCol>
                <a:gridCol w="5388257">
                  <a:extLst>
                    <a:ext uri="{9D8B030D-6E8A-4147-A177-3AD203B41FA5}">
                      <a16:colId xmlns:a16="http://schemas.microsoft.com/office/drawing/2014/main" val="20003"/>
                    </a:ext>
                  </a:extLst>
                </a:gridCol>
              </a:tblGrid>
              <a:tr h="25697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it-IT" sz="1200" b="1" dirty="0">
                          <a:solidFill>
                            <a:srgbClr val="137160"/>
                          </a:solidFill>
                        </a:rPr>
                        <a:t>TIMELINE</a:t>
                      </a:r>
                    </a:p>
                  </a:txBody>
                  <a:tcPr marL="91439" marR="91439" marT="45715" marB="45715" anchor="ctr">
                    <a:lnL w="12700" cmpd="sng">
                      <a:solidFill>
                        <a:srgbClr val="56ACB4"/>
                      </a:solidFill>
                    </a:lnL>
                    <a:lnR w="12700" cmpd="sng">
                      <a:solidFill>
                        <a:srgbClr val="56ACB4"/>
                      </a:solidFill>
                    </a:lnR>
                    <a:lnT w="12700" cmpd="sng">
                      <a:solidFill>
                        <a:srgbClr val="56ACB4"/>
                      </a:solidFill>
                    </a:lnT>
                    <a:lnB w="254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it-IT" sz="1200" b="1" dirty="0">
                          <a:solidFill>
                            <a:srgbClr val="137160"/>
                          </a:solidFill>
                        </a:rPr>
                        <a:t>KEY INDICATOR</a:t>
                      </a:r>
                    </a:p>
                  </a:txBody>
                  <a:tcPr marL="91439" marR="91439" marT="45715" marB="45715" anchor="ctr">
                    <a:lnL w="12700" cmpd="sng">
                      <a:solidFill>
                        <a:srgbClr val="56ACB4"/>
                      </a:solidFill>
                    </a:lnL>
                    <a:lnR w="12700" cmpd="sng">
                      <a:solidFill>
                        <a:srgbClr val="56ACB4"/>
                      </a:solidFill>
                    </a:lnR>
                    <a:lnT w="12700" cmpd="sng">
                      <a:solidFill>
                        <a:srgbClr val="56ACB4"/>
                      </a:solidFill>
                    </a:lnT>
                    <a:lnB w="254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AU" sz="1200" b="1" noProof="0" dirty="0">
                          <a:solidFill>
                            <a:srgbClr val="137160"/>
                          </a:solidFill>
                        </a:rPr>
                        <a:t>Estimated</a:t>
                      </a:r>
                      <a:r>
                        <a:rPr lang="it-IT" sz="1200" b="1" dirty="0">
                          <a:solidFill>
                            <a:srgbClr val="137160"/>
                          </a:solidFill>
                        </a:rPr>
                        <a:t> Impact</a:t>
                      </a:r>
                    </a:p>
                  </a:txBody>
                  <a:tcPr marL="91439" marR="91439" marT="45715" marB="45715" anchor="ctr">
                    <a:lnL w="12700" cmpd="sng">
                      <a:solidFill>
                        <a:srgbClr val="56ACB4"/>
                      </a:solidFill>
                    </a:lnL>
                    <a:lnR w="12700" cmpd="sng">
                      <a:solidFill>
                        <a:srgbClr val="56ACB4"/>
                      </a:solidFill>
                    </a:lnR>
                    <a:lnT w="12700" cmpd="sng">
                      <a:solidFill>
                        <a:srgbClr val="56ACB4"/>
                      </a:solidFill>
                    </a:lnT>
                    <a:lnB w="254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it-IT" sz="1200" b="1" dirty="0">
                          <a:solidFill>
                            <a:srgbClr val="137160"/>
                          </a:solidFill>
                        </a:rPr>
                        <a:t>BRIEF DESCRIPTION</a:t>
                      </a:r>
                    </a:p>
                  </a:txBody>
                  <a:tcPr marL="91439" marR="91439" marT="45715" marB="45715" anchor="ctr">
                    <a:lnL w="12700" cmpd="sng">
                      <a:solidFill>
                        <a:srgbClr val="56ACB4"/>
                      </a:solidFill>
                    </a:lnL>
                    <a:lnR w="12700" cmpd="sng">
                      <a:solidFill>
                        <a:srgbClr val="56ACB4"/>
                      </a:solidFill>
                    </a:lnR>
                    <a:lnT w="12700" cmpd="sng">
                      <a:solidFill>
                        <a:srgbClr val="56ACB4"/>
                      </a:solidFill>
                    </a:lnT>
                    <a:lnB w="25400" cmpd="sng">
                      <a:solidFill>
                        <a:srgbClr val="56ACB4"/>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1475">
                <a:tc row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200" b="1" dirty="0">
                          <a:solidFill>
                            <a:srgbClr val="137160"/>
                          </a:solidFill>
                        </a:rPr>
                        <a:t>AT THE END OF THE PROJECT</a:t>
                      </a:r>
                    </a:p>
                  </a:txBody>
                  <a:tcPr marL="91439" marR="91439" marT="45715" marB="45715" anchor="ctr">
                    <a:lnL w="12700" cmpd="sng">
                      <a:solidFill>
                        <a:srgbClr val="56ACB4"/>
                      </a:solidFill>
                    </a:lnL>
                    <a:lnR w="12700" cmpd="sng">
                      <a:solidFill>
                        <a:srgbClr val="56ACB4"/>
                      </a:solidFill>
                    </a:lnR>
                    <a:lnT w="25400" cmpd="sng">
                      <a:solidFill>
                        <a:srgbClr val="56ACB4"/>
                      </a:solidFill>
                    </a:lnT>
                    <a:lnB w="12700" cmpd="sng">
                      <a:solidFill>
                        <a:srgbClr val="56ACB4"/>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100" b="1" kern="1200" dirty="0">
                          <a:solidFill>
                            <a:srgbClr val="137160"/>
                          </a:solidFill>
                          <a:latin typeface="+mn-lt"/>
                          <a:ea typeface="+mn-ea"/>
                          <a:cs typeface="+mn-cs"/>
                        </a:rPr>
                        <a:t>EMPLOYMENT – </a:t>
                      </a:r>
                      <a:r>
                        <a:rPr lang="it-IT" sz="1100" b="1" kern="1200" dirty="0" err="1">
                          <a:solidFill>
                            <a:srgbClr val="137160"/>
                          </a:solidFill>
                          <a:latin typeface="+mn-lt"/>
                          <a:ea typeface="+mn-ea"/>
                          <a:cs typeface="+mn-cs"/>
                        </a:rPr>
                        <a:t>jobs</a:t>
                      </a:r>
                      <a:r>
                        <a:rPr lang="it-IT" sz="1100" b="1" kern="1200" dirty="0">
                          <a:solidFill>
                            <a:srgbClr val="137160"/>
                          </a:solidFill>
                          <a:latin typeface="+mn-lt"/>
                          <a:ea typeface="+mn-ea"/>
                          <a:cs typeface="+mn-cs"/>
                        </a:rPr>
                        <a:t> </a:t>
                      </a:r>
                      <a:r>
                        <a:rPr lang="it-IT" sz="1100" b="1" kern="1200" dirty="0" err="1">
                          <a:solidFill>
                            <a:srgbClr val="137160"/>
                          </a:solidFill>
                          <a:latin typeface="+mn-lt"/>
                          <a:ea typeface="+mn-ea"/>
                          <a:cs typeface="+mn-cs"/>
                        </a:rPr>
                        <a:t>created</a:t>
                      </a:r>
                      <a:endParaRPr lang="it-IT" sz="1100" b="1" kern="1200" dirty="0">
                        <a:solidFill>
                          <a:srgbClr val="137160"/>
                        </a:solidFill>
                        <a:latin typeface="+mn-lt"/>
                        <a:ea typeface="+mn-ea"/>
                        <a:cs typeface="+mn-cs"/>
                      </a:endParaRPr>
                    </a:p>
                  </a:txBody>
                  <a:tcPr marL="91439" marR="91439" marT="45715" marB="45715" anchor="ctr">
                    <a:lnL w="12700" cmpd="sng">
                      <a:solidFill>
                        <a:srgbClr val="56ACB4"/>
                      </a:solidFill>
                    </a:lnL>
                    <a:lnR w="12700" cmpd="sng">
                      <a:solidFill>
                        <a:srgbClr val="56ACB4"/>
                      </a:solidFill>
                    </a:lnR>
                    <a:lnT w="254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it-IT" sz="1000" b="1" i="0" u="none" strike="noStrike" kern="1200" dirty="0">
                          <a:solidFill>
                            <a:srgbClr val="137160"/>
                          </a:solidFill>
                          <a:latin typeface="Arial"/>
                          <a:ea typeface="+mn-ea"/>
                          <a:cs typeface="+mn-cs"/>
                        </a:rPr>
                        <a:t>35</a:t>
                      </a:r>
                    </a:p>
                  </a:txBody>
                  <a:tcPr marL="91439" marR="91439" marT="45715" marB="45715" anchor="ctr">
                    <a:lnL w="12700" cmpd="sng">
                      <a:solidFill>
                        <a:srgbClr val="56ACB4"/>
                      </a:solidFill>
                    </a:lnL>
                    <a:lnR w="12700" cmpd="sng">
                      <a:solidFill>
                        <a:srgbClr val="56ACB4"/>
                      </a:solidFill>
                    </a:lnR>
                    <a:lnT w="254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50" b="0" i="0" u="none" strike="noStrike" dirty="0">
                          <a:solidFill>
                            <a:srgbClr val="137160"/>
                          </a:solidFill>
                          <a:latin typeface="Calibri"/>
                        </a:rPr>
                        <a:t>3 HRSs operators for each sites, total of 9; 2 maintenance staff for FCBs and HRSs for each sites, total of 6; 3 site manager (one for each demo); 4 FCBs drivers (only in Abruzzo the line is new); 3 designers, for FCBs and HRSs; 10 workers to build FCBs and HRSs.</a:t>
                      </a:r>
                    </a:p>
                  </a:txBody>
                  <a:tcPr marL="9525" marR="9525" marT="9526" marB="0">
                    <a:lnL w="12700" cmpd="sng">
                      <a:solidFill>
                        <a:srgbClr val="56ACB4"/>
                      </a:solidFill>
                    </a:lnL>
                    <a:lnR w="12700" cmpd="sng">
                      <a:solidFill>
                        <a:srgbClr val="56ACB4"/>
                      </a:solidFill>
                    </a:lnR>
                    <a:lnT w="254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extLst>
                  <a:ext uri="{0D108BD9-81ED-4DB2-BD59-A6C34878D82A}">
                    <a16:rowId xmlns:a16="http://schemas.microsoft.com/office/drawing/2014/main" val="10001"/>
                  </a:ext>
                </a:extLst>
              </a:tr>
              <a:tr h="271650">
                <a:tc vMerge="1">
                  <a:txBody>
                    <a:bodyPr/>
                    <a:lstStyle/>
                    <a:p>
                      <a:pPr algn="ctr"/>
                      <a:endParaRPr lang="it-IT" sz="1200" b="1" dirty="0"/>
                    </a:p>
                  </a:txBody>
                  <a:tcPr marT="45712" marB="45712" anchor="c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100" b="1" kern="1200" dirty="0">
                          <a:solidFill>
                            <a:srgbClr val="137160"/>
                          </a:solidFill>
                          <a:latin typeface="+mn-lt"/>
                          <a:ea typeface="+mn-ea"/>
                          <a:cs typeface="+mn-cs"/>
                        </a:rPr>
                        <a:t>N.</a:t>
                      </a:r>
                      <a:r>
                        <a:rPr lang="it-IT" sz="1100" b="1" kern="1200" baseline="0" dirty="0">
                          <a:solidFill>
                            <a:srgbClr val="137160"/>
                          </a:solidFill>
                          <a:latin typeface="+mn-lt"/>
                          <a:ea typeface="+mn-ea"/>
                          <a:cs typeface="+mn-cs"/>
                        </a:rPr>
                        <a:t> OF REPLICATION SITES</a:t>
                      </a:r>
                      <a:endParaRPr lang="it-IT" sz="1100" b="1" kern="1200" dirty="0">
                        <a:solidFill>
                          <a:srgbClr val="137160"/>
                        </a:solidFill>
                        <a:latin typeface="+mn-lt"/>
                        <a:ea typeface="+mn-ea"/>
                        <a:cs typeface="+mn-cs"/>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it-IT" sz="1000" b="1" i="0" u="none" strike="noStrike" kern="1200" dirty="0">
                          <a:solidFill>
                            <a:srgbClr val="137160"/>
                          </a:solidFill>
                          <a:latin typeface="Arial"/>
                          <a:ea typeface="+mn-ea"/>
                          <a:cs typeface="+mn-cs"/>
                        </a:rPr>
                        <a:t>2</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50" b="0" i="0" u="none" strike="noStrike" dirty="0">
                          <a:solidFill>
                            <a:srgbClr val="137160"/>
                          </a:solidFill>
                          <a:latin typeface="Calibri"/>
                        </a:rPr>
                        <a:t>Within the involved regions or in new regions</a:t>
                      </a:r>
                    </a:p>
                  </a:txBody>
                  <a:tcPr marL="9525" marR="9525" marT="9526" marB="0">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extLst>
                  <a:ext uri="{0D108BD9-81ED-4DB2-BD59-A6C34878D82A}">
                    <a16:rowId xmlns:a16="http://schemas.microsoft.com/office/drawing/2014/main" val="10002"/>
                  </a:ext>
                </a:extLst>
              </a:tr>
              <a:tr h="278470">
                <a:tc vMerge="1">
                  <a:txBody>
                    <a:bodyPr/>
                    <a:lstStyle/>
                    <a:p>
                      <a:pPr algn="ctr"/>
                      <a:endParaRPr lang="it-IT" sz="1200" b="1" dirty="0"/>
                    </a:p>
                  </a:txBody>
                  <a:tcPr marT="45712" marB="45712" anchor="c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latinLnBrk="0" hangingPunct="1"/>
                      <a:r>
                        <a:rPr lang="en-US" sz="1100" b="1" kern="1200" dirty="0">
                          <a:solidFill>
                            <a:srgbClr val="137160"/>
                          </a:solidFill>
                          <a:latin typeface="+mn-lt"/>
                          <a:ea typeface="+mn-ea"/>
                          <a:cs typeface="+mn-cs"/>
                        </a:rPr>
                        <a:t>MARKET SIZE IN NUMBER OF CUSTOMERS</a:t>
                      </a:r>
                      <a:endParaRPr lang="it-IT" sz="1100" b="1" kern="1200" dirty="0">
                        <a:solidFill>
                          <a:srgbClr val="137160"/>
                        </a:solidFill>
                        <a:latin typeface="+mn-lt"/>
                        <a:ea typeface="+mn-ea"/>
                        <a:cs typeface="+mn-cs"/>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it-IT" sz="1100" b="1" kern="1200" dirty="0">
                          <a:solidFill>
                            <a:srgbClr val="137160"/>
                          </a:solidFill>
                          <a:latin typeface="+mn-lt"/>
                          <a:ea typeface="+mn-ea"/>
                          <a:cs typeface="+mn-cs"/>
                        </a:rPr>
                        <a:t>600.000</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50" b="0" i="0" u="none" strike="noStrike" dirty="0">
                          <a:solidFill>
                            <a:srgbClr val="137160"/>
                          </a:solidFill>
                          <a:latin typeface="Calibri"/>
                        </a:rPr>
                        <a:t>Estimated bus passengers</a:t>
                      </a:r>
                    </a:p>
                  </a:txBody>
                  <a:tcPr marL="9525" marR="9525" marT="9526" marB="0">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extLst>
                  <a:ext uri="{0D108BD9-81ED-4DB2-BD59-A6C34878D82A}">
                    <a16:rowId xmlns:a16="http://schemas.microsoft.com/office/drawing/2014/main" val="10003"/>
                  </a:ext>
                </a:extLst>
              </a:tr>
              <a:tr h="323015">
                <a:tc vMerge="1">
                  <a:txBody>
                    <a:bodyPr/>
                    <a:lstStyle/>
                    <a:p>
                      <a:pPr algn="ctr"/>
                      <a:endParaRPr lang="it-IT" sz="1200" b="1" dirty="0"/>
                    </a:p>
                  </a:txBody>
                  <a:tcPr marT="45712" marB="45712" anchor="c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100" b="1" kern="1200" dirty="0">
                          <a:solidFill>
                            <a:srgbClr val="137160"/>
                          </a:solidFill>
                          <a:latin typeface="+mn-lt"/>
                          <a:ea typeface="+mn-ea"/>
                          <a:cs typeface="+mn-cs"/>
                        </a:rPr>
                        <a:t>AWARENESS RAISING -  Number of entities/individuals reached/ made aware</a:t>
                      </a:r>
                    </a:p>
                  </a:txBody>
                  <a:tcPr marL="9525" marR="9525" marT="9526" marB="0" anchor="b">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it-IT" sz="1100" b="1" kern="1200" dirty="0">
                          <a:solidFill>
                            <a:srgbClr val="137160"/>
                          </a:solidFill>
                          <a:latin typeface="+mn-lt"/>
                          <a:ea typeface="+mn-ea"/>
                          <a:cs typeface="+mn-cs"/>
                        </a:rPr>
                        <a:t>605.000</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50" b="0" i="0" u="none" strike="noStrike" dirty="0">
                          <a:solidFill>
                            <a:srgbClr val="137160"/>
                          </a:solidFill>
                          <a:latin typeface="Calibri"/>
                        </a:rPr>
                        <a:t>Students, their</a:t>
                      </a:r>
                      <a:r>
                        <a:rPr lang="en-US" sz="1150" b="0" i="0" u="none" strike="noStrike" baseline="0" dirty="0">
                          <a:solidFill>
                            <a:srgbClr val="137160"/>
                          </a:solidFill>
                          <a:latin typeface="Calibri"/>
                        </a:rPr>
                        <a:t> families, events, notice board</a:t>
                      </a:r>
                      <a:endParaRPr lang="en-US" sz="1150" b="0" i="0" u="none" strike="noStrike" dirty="0">
                        <a:solidFill>
                          <a:srgbClr val="137160"/>
                        </a:solidFill>
                        <a:latin typeface="Calibri"/>
                      </a:endParaRPr>
                    </a:p>
                  </a:txBody>
                  <a:tcPr marL="9525" marR="9525" marT="9526" marB="0">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extLst>
                  <a:ext uri="{0D108BD9-81ED-4DB2-BD59-A6C34878D82A}">
                    <a16:rowId xmlns:a16="http://schemas.microsoft.com/office/drawing/2014/main" val="10004"/>
                  </a:ext>
                </a:extLst>
              </a:tr>
              <a:tr h="242697">
                <a:tc vMerge="1">
                  <a:txBody>
                    <a:bodyPr/>
                    <a:lstStyle/>
                    <a:p>
                      <a:pPr algn="ctr"/>
                      <a:endParaRPr lang="it-IT" sz="1200" b="1" dirty="0"/>
                    </a:p>
                  </a:txBody>
                  <a:tcPr marT="45712" marB="45712" anchor="c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100" b="1" kern="1200" dirty="0">
                          <a:solidFill>
                            <a:srgbClr val="137160"/>
                          </a:solidFill>
                          <a:latin typeface="+mn-lt"/>
                          <a:ea typeface="+mn-ea"/>
                          <a:cs typeface="+mn-cs"/>
                        </a:rPr>
                        <a:t>WEBSITE</a:t>
                      </a:r>
                    </a:p>
                  </a:txBody>
                  <a:tcPr marL="9525" marR="9525" marT="9526" marB="0" anchor="b">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it-IT" sz="1100" b="1" kern="1200" dirty="0">
                          <a:solidFill>
                            <a:srgbClr val="137160"/>
                          </a:solidFill>
                          <a:latin typeface="+mn-lt"/>
                          <a:ea typeface="+mn-ea"/>
                          <a:cs typeface="+mn-cs"/>
                        </a:rPr>
                        <a:t>48.000</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endParaRPr lang="en-US" sz="1100" b="0" i="0" u="none" strike="noStrike" dirty="0">
                        <a:solidFill>
                          <a:srgbClr val="137160"/>
                        </a:solidFill>
                        <a:latin typeface="Calibri"/>
                      </a:endParaRPr>
                    </a:p>
                  </a:txBody>
                  <a:tcPr marL="9525" marR="9525" marT="9526" marB="0">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extLst>
                  <a:ext uri="{0D108BD9-81ED-4DB2-BD59-A6C34878D82A}">
                    <a16:rowId xmlns:a16="http://schemas.microsoft.com/office/drawing/2014/main" val="10005"/>
                  </a:ext>
                </a:extLst>
              </a:tr>
              <a:tr h="242697">
                <a:tc vMerge="1">
                  <a:txBody>
                    <a:bodyPr/>
                    <a:lstStyle/>
                    <a:p>
                      <a:pPr algn="ctr"/>
                      <a:endParaRPr lang="it-IT" sz="1200" b="1" dirty="0"/>
                    </a:p>
                  </a:txBody>
                  <a:tcPr marT="45712" marB="45712" anchor="c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100" b="1" kern="1200" dirty="0">
                          <a:solidFill>
                            <a:srgbClr val="137160"/>
                          </a:solidFill>
                          <a:latin typeface="+mn-lt"/>
                          <a:ea typeface="+mn-ea"/>
                          <a:cs typeface="+mn-cs"/>
                        </a:rPr>
                        <a:t>STAKEHOLDERS INVOLVED</a:t>
                      </a:r>
                    </a:p>
                  </a:txBody>
                  <a:tcPr marL="9525" marR="9525" marT="9526" marB="0" anchor="b">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it-IT" sz="1100" b="1" kern="1200" dirty="0">
                          <a:solidFill>
                            <a:srgbClr val="137160"/>
                          </a:solidFill>
                          <a:latin typeface="+mn-lt"/>
                          <a:ea typeface="+mn-ea"/>
                          <a:cs typeface="+mn-cs"/>
                        </a:rPr>
                        <a:t>100</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endParaRPr lang="en-US" sz="1100" b="0" i="0" u="none" strike="noStrike" dirty="0">
                        <a:solidFill>
                          <a:srgbClr val="137160"/>
                        </a:solidFill>
                        <a:latin typeface="Calibri"/>
                      </a:endParaRPr>
                    </a:p>
                  </a:txBody>
                  <a:tcPr marL="9525" marR="9525" marT="9526" marB="0">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lumMod val="40000"/>
                        <a:lumOff val="60000"/>
                      </a:srgbClr>
                    </a:solidFill>
                  </a:tcPr>
                </a:tc>
                <a:extLst>
                  <a:ext uri="{0D108BD9-81ED-4DB2-BD59-A6C34878D82A}">
                    <a16:rowId xmlns:a16="http://schemas.microsoft.com/office/drawing/2014/main" val="10006"/>
                  </a:ext>
                </a:extLst>
              </a:tr>
              <a:tr h="342635">
                <a:tc row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200" b="1" dirty="0">
                          <a:solidFill>
                            <a:srgbClr val="137160"/>
                          </a:solidFill>
                        </a:rPr>
                        <a:t>5 YEARS AFTER THE PROJECT</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66FF3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100" b="1" kern="1200" dirty="0">
                          <a:solidFill>
                            <a:srgbClr val="137160"/>
                          </a:solidFill>
                          <a:latin typeface="+mn-lt"/>
                          <a:ea typeface="+mn-ea"/>
                          <a:cs typeface="+mn-cs"/>
                        </a:rPr>
                        <a:t>EMPLOYMENT – </a:t>
                      </a:r>
                      <a:r>
                        <a:rPr lang="it-IT" sz="1100" b="1" kern="1200" dirty="0" err="1">
                          <a:solidFill>
                            <a:srgbClr val="137160"/>
                          </a:solidFill>
                          <a:latin typeface="+mn-lt"/>
                          <a:ea typeface="+mn-ea"/>
                          <a:cs typeface="+mn-cs"/>
                        </a:rPr>
                        <a:t>jobs</a:t>
                      </a:r>
                      <a:r>
                        <a:rPr lang="it-IT" sz="1100" b="1" kern="1200" dirty="0">
                          <a:solidFill>
                            <a:srgbClr val="137160"/>
                          </a:solidFill>
                          <a:latin typeface="+mn-lt"/>
                          <a:ea typeface="+mn-ea"/>
                          <a:cs typeface="+mn-cs"/>
                        </a:rPr>
                        <a:t> </a:t>
                      </a:r>
                      <a:r>
                        <a:rPr lang="it-IT" sz="1100" b="1" kern="1200" dirty="0" err="1">
                          <a:solidFill>
                            <a:srgbClr val="137160"/>
                          </a:solidFill>
                          <a:latin typeface="+mn-lt"/>
                          <a:ea typeface="+mn-ea"/>
                          <a:cs typeface="+mn-cs"/>
                        </a:rPr>
                        <a:t>created</a:t>
                      </a:r>
                      <a:endParaRPr lang="it-IT" sz="1100" b="1" kern="1200" dirty="0">
                        <a:solidFill>
                          <a:srgbClr val="137160"/>
                        </a:solidFill>
                        <a:latin typeface="+mn-lt"/>
                        <a:ea typeface="+mn-ea"/>
                        <a:cs typeface="+mn-cs"/>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it-IT" sz="1100" b="1" kern="1200" dirty="0">
                          <a:solidFill>
                            <a:srgbClr val="137160"/>
                          </a:solidFill>
                          <a:latin typeface="+mn-lt"/>
                          <a:ea typeface="+mn-ea"/>
                          <a:cs typeface="+mn-cs"/>
                        </a:rPr>
                        <a:t>120</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it-IT" sz="1800" dirty="0">
                        <a:solidFill>
                          <a:srgbClr val="137160"/>
                        </a:solidFill>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extLst>
                  <a:ext uri="{0D108BD9-81ED-4DB2-BD59-A6C34878D82A}">
                    <a16:rowId xmlns:a16="http://schemas.microsoft.com/office/drawing/2014/main" val="10007"/>
                  </a:ext>
                </a:extLst>
              </a:tr>
              <a:tr h="342635">
                <a:tc vMerge="1">
                  <a:txBody>
                    <a:bodyPr/>
                    <a:lstStyle/>
                    <a:p>
                      <a:pPr algn="ctr"/>
                      <a:endParaRPr lang="it-IT" sz="1200" b="1" dirty="0"/>
                    </a:p>
                  </a:txBody>
                  <a:tcPr marT="45712" marB="45712" anchor="ctr">
                    <a:solidFill>
                      <a:srgbClr val="66FF3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100" b="1" kern="1200" dirty="0">
                          <a:solidFill>
                            <a:srgbClr val="137160"/>
                          </a:solidFill>
                          <a:latin typeface="+mn-lt"/>
                          <a:ea typeface="+mn-ea"/>
                          <a:cs typeface="+mn-cs"/>
                        </a:rPr>
                        <a:t>N.</a:t>
                      </a:r>
                      <a:r>
                        <a:rPr lang="it-IT" sz="1100" b="1" kern="1200" baseline="0" dirty="0">
                          <a:solidFill>
                            <a:srgbClr val="137160"/>
                          </a:solidFill>
                          <a:latin typeface="+mn-lt"/>
                          <a:ea typeface="+mn-ea"/>
                          <a:cs typeface="+mn-cs"/>
                        </a:rPr>
                        <a:t> OF REPLICATION SITES</a:t>
                      </a:r>
                      <a:endParaRPr lang="it-IT" sz="1100" b="1" kern="1200" dirty="0">
                        <a:solidFill>
                          <a:srgbClr val="137160"/>
                        </a:solidFill>
                        <a:latin typeface="+mn-lt"/>
                        <a:ea typeface="+mn-ea"/>
                        <a:cs typeface="+mn-cs"/>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it-IT" sz="1100" b="1" kern="1200" dirty="0">
                          <a:solidFill>
                            <a:srgbClr val="137160"/>
                          </a:solidFill>
                          <a:latin typeface="+mn-lt"/>
                          <a:ea typeface="+mn-ea"/>
                          <a:cs typeface="+mn-cs"/>
                        </a:rPr>
                        <a:t>4</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it-IT" sz="1800" dirty="0">
                        <a:solidFill>
                          <a:srgbClr val="137160"/>
                        </a:solidFill>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99681">
                <a:tc vMerge="1">
                  <a:txBody>
                    <a:bodyPr/>
                    <a:lstStyle/>
                    <a:p>
                      <a:pPr algn="ctr"/>
                      <a:endParaRPr lang="it-IT" sz="1200" b="1" dirty="0"/>
                    </a:p>
                  </a:txBody>
                  <a:tcPr marT="45712" marB="45712" anchor="ctr">
                    <a:solidFill>
                      <a:srgbClr val="66FF3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latinLnBrk="0" hangingPunct="1"/>
                      <a:r>
                        <a:rPr lang="en-US" sz="1100" b="1" kern="1200" dirty="0">
                          <a:solidFill>
                            <a:srgbClr val="137160"/>
                          </a:solidFill>
                          <a:latin typeface="+mn-lt"/>
                          <a:ea typeface="+mn-ea"/>
                          <a:cs typeface="+mn-cs"/>
                        </a:rPr>
                        <a:t>MARKET SIZE IN NUMBER OF CUSTOMERS</a:t>
                      </a:r>
                      <a:endParaRPr lang="it-IT" sz="1100" b="1" kern="1200" dirty="0">
                        <a:solidFill>
                          <a:srgbClr val="137160"/>
                        </a:solidFill>
                        <a:latin typeface="+mn-lt"/>
                        <a:ea typeface="+mn-ea"/>
                        <a:cs typeface="+mn-cs"/>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it-IT" sz="1100" b="1" kern="1200" dirty="0">
                          <a:solidFill>
                            <a:srgbClr val="137160"/>
                          </a:solidFill>
                          <a:latin typeface="+mn-lt"/>
                          <a:ea typeface="+mn-ea"/>
                          <a:cs typeface="+mn-cs"/>
                        </a:rPr>
                        <a:t>30.000.000</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kern="1200" dirty="0">
                          <a:solidFill>
                            <a:srgbClr val="137160"/>
                          </a:solidFill>
                          <a:latin typeface="Calibri"/>
                          <a:ea typeface="+mn-ea"/>
                          <a:cs typeface="+mn-cs"/>
                        </a:rPr>
                        <a:t>Estimated bus passengers</a:t>
                      </a:r>
                    </a:p>
                    <a:p>
                      <a:endParaRPr lang="it-IT" sz="1800" dirty="0">
                        <a:solidFill>
                          <a:srgbClr val="137160"/>
                        </a:solidFill>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extLst>
                  <a:ext uri="{0D108BD9-81ED-4DB2-BD59-A6C34878D82A}">
                    <a16:rowId xmlns:a16="http://schemas.microsoft.com/office/drawing/2014/main" val="10009"/>
                  </a:ext>
                </a:extLst>
              </a:tr>
              <a:tr h="342635">
                <a:tc vMerge="1">
                  <a:txBody>
                    <a:bodyPr/>
                    <a:lstStyle/>
                    <a:p>
                      <a:pPr algn="ctr"/>
                      <a:endParaRPr lang="it-IT" sz="1200" b="1" dirty="0"/>
                    </a:p>
                  </a:txBody>
                  <a:tcPr marT="45712" marB="45712" anchor="ctr">
                    <a:solidFill>
                      <a:srgbClr val="66FF3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100" b="1" kern="1200" dirty="0">
                          <a:solidFill>
                            <a:srgbClr val="137160"/>
                          </a:solidFill>
                          <a:latin typeface="+mn-lt"/>
                          <a:ea typeface="+mn-ea"/>
                          <a:cs typeface="+mn-cs"/>
                        </a:rPr>
                        <a:t>AWARENESS RAISING -  Number of entities/individuals reached/ made aware</a:t>
                      </a:r>
                    </a:p>
                  </a:txBody>
                  <a:tcPr marL="9525" marR="9525" marT="9526" marB="0" anchor="b">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it-IT" sz="1100" b="1" kern="1200" dirty="0">
                          <a:solidFill>
                            <a:srgbClr val="137160"/>
                          </a:solidFill>
                          <a:latin typeface="+mn-lt"/>
                          <a:ea typeface="+mn-ea"/>
                          <a:cs typeface="+mn-cs"/>
                        </a:rPr>
                        <a:t>1230000</a:t>
                      </a:r>
                    </a:p>
                  </a:txBody>
                  <a:tcPr marL="9525" marR="9525" marT="9526" marB="0" anchor="b">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it-IT" sz="1800" dirty="0">
                        <a:solidFill>
                          <a:srgbClr val="137160"/>
                        </a:solidFill>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2635">
                <a:tc vMerge="1">
                  <a:txBody>
                    <a:bodyPr/>
                    <a:lstStyle/>
                    <a:p>
                      <a:pPr algn="ctr"/>
                      <a:endParaRPr lang="it-IT" sz="1200" b="1" dirty="0"/>
                    </a:p>
                  </a:txBody>
                  <a:tcPr marT="45712" marB="45712" anchor="ctr">
                    <a:solidFill>
                      <a:srgbClr val="66FF3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100" b="1" kern="1200" dirty="0">
                          <a:solidFill>
                            <a:srgbClr val="137160"/>
                          </a:solidFill>
                          <a:latin typeface="+mn-lt"/>
                          <a:ea typeface="+mn-ea"/>
                          <a:cs typeface="+mn-cs"/>
                        </a:rPr>
                        <a:t>WEBSITE</a:t>
                      </a:r>
                    </a:p>
                  </a:txBody>
                  <a:tcPr marL="9525" marR="9525" marT="9526" marB="0" anchor="b">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it-IT" sz="1100" b="1" kern="1200" dirty="0">
                          <a:solidFill>
                            <a:srgbClr val="137160"/>
                          </a:solidFill>
                          <a:latin typeface="+mn-lt"/>
                          <a:ea typeface="+mn-ea"/>
                          <a:cs typeface="+mn-cs"/>
                        </a:rPr>
                        <a:t>72.000</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it-IT" sz="1800" dirty="0">
                        <a:solidFill>
                          <a:srgbClr val="137160"/>
                        </a:solidFill>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solidFill>
                      <a:srgbClr val="56ACB4">
                        <a:alpha val="20000"/>
                      </a:srgbClr>
                    </a:solidFill>
                  </a:tcPr>
                </a:tc>
                <a:extLst>
                  <a:ext uri="{0D108BD9-81ED-4DB2-BD59-A6C34878D82A}">
                    <a16:rowId xmlns:a16="http://schemas.microsoft.com/office/drawing/2014/main" val="10011"/>
                  </a:ext>
                </a:extLst>
              </a:tr>
              <a:tr h="342635">
                <a:tc vMerge="1">
                  <a:txBody>
                    <a:bodyPr/>
                    <a:lstStyle/>
                    <a:p>
                      <a:pPr algn="ctr"/>
                      <a:endParaRPr lang="it-IT" sz="1200" b="1" dirty="0"/>
                    </a:p>
                  </a:txBody>
                  <a:tcPr marT="45712" marB="45712" anchor="ctr">
                    <a:solidFill>
                      <a:srgbClr val="66FF3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100" b="1" kern="1200" dirty="0">
                          <a:solidFill>
                            <a:srgbClr val="137160"/>
                          </a:solidFill>
                          <a:latin typeface="+mn-lt"/>
                          <a:ea typeface="+mn-ea"/>
                          <a:cs typeface="+mn-cs"/>
                        </a:rPr>
                        <a:t>STAKEHOLDERS INVOLVED</a:t>
                      </a:r>
                    </a:p>
                  </a:txBody>
                  <a:tcPr marL="9525" marR="9525" marT="9526" marB="0" anchor="b">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latinLnBrk="0" hangingPunct="1"/>
                      <a:r>
                        <a:rPr lang="it-IT" sz="1100" b="1" kern="1200" dirty="0">
                          <a:solidFill>
                            <a:srgbClr val="137160"/>
                          </a:solidFill>
                          <a:latin typeface="+mn-lt"/>
                          <a:ea typeface="+mn-ea"/>
                          <a:cs typeface="+mn-cs"/>
                        </a:rPr>
                        <a:t>200</a:t>
                      </a: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it-IT" sz="1800" dirty="0">
                        <a:solidFill>
                          <a:srgbClr val="137160"/>
                        </a:solidFill>
                      </a:endParaRPr>
                    </a:p>
                  </a:txBody>
                  <a:tcPr marL="91439" marR="91439" marT="45715" marB="45715" anchor="ctr">
                    <a:lnL w="12700" cmpd="sng">
                      <a:solidFill>
                        <a:srgbClr val="56ACB4"/>
                      </a:solidFill>
                    </a:lnL>
                    <a:lnR w="12700" cmpd="sng">
                      <a:solidFill>
                        <a:srgbClr val="56ACB4"/>
                      </a:solidFill>
                    </a:lnR>
                    <a:lnT w="12700" cmpd="sng">
                      <a:solidFill>
                        <a:srgbClr val="56ACB4"/>
                      </a:solidFill>
                    </a:lnT>
                    <a:lnB w="12700" cmpd="sng">
                      <a:solidFill>
                        <a:srgbClr val="56ACB4"/>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Segnaposto numero diapositiva 7">
            <a:extLst>
              <a:ext uri="{FF2B5EF4-FFF2-40B4-BE49-F238E27FC236}">
                <a16:creationId xmlns:a16="http://schemas.microsoft.com/office/drawing/2014/main" id="{48A642C2-DDDC-D29F-DD2E-BC2DA4317F13}"/>
              </a:ext>
            </a:extLst>
          </p:cNvPr>
          <p:cNvSpPr>
            <a:spLocks noGrp="1"/>
          </p:cNvSpPr>
          <p:nvPr>
            <p:ph type="sldNum" sz="quarter" idx="8"/>
          </p:nvPr>
        </p:nvSpPr>
        <p:spPr/>
        <p:txBody>
          <a:bodyPr/>
          <a:lstStyle/>
          <a:p>
            <a:pPr lvl="0"/>
            <a:fld id="{46318103-4ADF-4C55-BE88-1573AC9A0F21}" type="slidenum">
              <a:rPr lang="it-IT" smtClean="0"/>
              <a:t>15</a:t>
            </a:fld>
            <a:endParaRPr lang="it-IT"/>
          </a:p>
        </p:txBody>
      </p:sp>
      <p:pic>
        <p:nvPicPr>
          <p:cNvPr id="9" name="Elemento grafico 10">
            <a:extLst>
              <a:ext uri="{FF2B5EF4-FFF2-40B4-BE49-F238E27FC236}">
                <a16:creationId xmlns:a16="http://schemas.microsoft.com/office/drawing/2014/main" id="{0147CD46-6B4E-CF2E-B11F-1C6F759BF3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712" y="6562578"/>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CB870091-DCAD-D4FA-D1FE-CD5409D14B05}"/>
              </a:ext>
            </a:extLst>
          </p:cNvPr>
          <p:cNvPicPr>
            <a:picLocks noChangeAspect="1"/>
          </p:cNvPicPr>
          <p:nvPr/>
        </p:nvPicPr>
        <p:blipFill>
          <a:blip r:embed="rId5"/>
          <a:stretch>
            <a:fillRect/>
          </a:stretch>
        </p:blipFill>
        <p:spPr>
          <a:xfrm>
            <a:off x="1796685" y="688524"/>
            <a:ext cx="1030313" cy="1030313"/>
          </a:xfrm>
          <a:prstGeom prst="rect">
            <a:avLst/>
          </a:prstGeom>
        </p:spPr>
      </p:pic>
      <p:sp>
        <p:nvSpPr>
          <p:cNvPr id="6" name="CasellaDiTesto 5">
            <a:extLst>
              <a:ext uri="{FF2B5EF4-FFF2-40B4-BE49-F238E27FC236}">
                <a16:creationId xmlns:a16="http://schemas.microsoft.com/office/drawing/2014/main" id="{4A25EEB1-931C-A380-10F8-CC992E43E592}"/>
              </a:ext>
            </a:extLst>
          </p:cNvPr>
          <p:cNvSpPr txBox="1"/>
          <p:nvPr/>
        </p:nvSpPr>
        <p:spPr>
          <a:xfrm>
            <a:off x="3168234" y="518508"/>
            <a:ext cx="1991837" cy="1200329"/>
          </a:xfrm>
          <a:prstGeom prst="rect">
            <a:avLst/>
          </a:prstGeom>
          <a:noFill/>
        </p:spPr>
        <p:txBody>
          <a:bodyPr wrap="square">
            <a:spAutoFit/>
          </a:bodyPr>
          <a:lstStyle/>
          <a:p>
            <a:pPr algn="ctr"/>
            <a:r>
              <a:rPr lang="en-GB" b="1" dirty="0">
                <a:ln w="0"/>
                <a:solidFill>
                  <a:schemeClr val="accent1">
                    <a:lumMod val="50000"/>
                  </a:schemeClr>
                </a:solidFill>
                <a:effectLst>
                  <a:outerShdw blurRad="38100" dist="25400" dir="5400000" algn="ctr" rotWithShape="0">
                    <a:srgbClr val="6E747A">
                      <a:alpha val="43000"/>
                    </a:srgbClr>
                  </a:outerShdw>
                </a:effectLst>
                <a:highlight>
                  <a:srgbClr val="FFFF00"/>
                </a:highlight>
                <a:latin typeface="Arial" panose="020B0604020202020204" pitchFamily="34" charset="0"/>
                <a:cs typeface="Arial" panose="020B0604020202020204" pitchFamily="34" charset="0"/>
              </a:rPr>
              <a:t>H2 cost</a:t>
            </a:r>
          </a:p>
          <a:p>
            <a:r>
              <a:rPr lang="en-GB" dirty="0">
                <a:solidFill>
                  <a:srgbClr val="002060"/>
                </a:solidFill>
                <a:latin typeface="Arial" panose="020B0604020202020204" pitchFamily="34" charset="0"/>
                <a:cs typeface="Arial" panose="020B0604020202020204" pitchFamily="34" charset="0"/>
              </a:rPr>
              <a:t>Hydrogen selling price target between 5-8 €/kg </a:t>
            </a:r>
          </a:p>
        </p:txBody>
      </p:sp>
      <p:sp>
        <p:nvSpPr>
          <p:cNvPr id="10" name="CasellaDiTesto 9">
            <a:extLst>
              <a:ext uri="{FF2B5EF4-FFF2-40B4-BE49-F238E27FC236}">
                <a16:creationId xmlns:a16="http://schemas.microsoft.com/office/drawing/2014/main" id="{1D0A5166-9134-F235-6923-A6F248A2899C}"/>
              </a:ext>
            </a:extLst>
          </p:cNvPr>
          <p:cNvSpPr txBox="1"/>
          <p:nvPr/>
        </p:nvSpPr>
        <p:spPr>
          <a:xfrm>
            <a:off x="7153221" y="494079"/>
            <a:ext cx="3751653" cy="1200329"/>
          </a:xfrm>
          <a:prstGeom prst="rect">
            <a:avLst/>
          </a:prstGeom>
          <a:noFill/>
        </p:spPr>
        <p:txBody>
          <a:bodyPr wrap="square">
            <a:spAutoFit/>
          </a:bodyPr>
          <a:lstStyle/>
          <a:p>
            <a:pPr algn="ctr"/>
            <a:r>
              <a:rPr lang="en-GB" b="1" dirty="0">
                <a:ln w="0"/>
                <a:solidFill>
                  <a:schemeClr val="accent1">
                    <a:lumMod val="50000"/>
                  </a:schemeClr>
                </a:solidFill>
                <a:effectLst>
                  <a:outerShdw blurRad="38100" dist="25400" dir="5400000" algn="ctr" rotWithShape="0">
                    <a:srgbClr val="6E747A">
                      <a:alpha val="43000"/>
                    </a:srgbClr>
                  </a:outerShdw>
                </a:effectLst>
                <a:highlight>
                  <a:srgbClr val="FFFF00"/>
                </a:highlight>
                <a:latin typeface="Arial" panose="020B0604020202020204" pitchFamily="34" charset="0"/>
                <a:cs typeface="Arial" panose="020B0604020202020204" pitchFamily="34" charset="0"/>
              </a:rPr>
              <a:t>bus TCO</a:t>
            </a:r>
          </a:p>
          <a:p>
            <a:pPr algn="just"/>
            <a:r>
              <a:rPr lang="en-GB" dirty="0">
                <a:solidFill>
                  <a:srgbClr val="002060"/>
                </a:solidFill>
                <a:latin typeface="Arial" panose="020B0604020202020204" pitchFamily="34" charset="0"/>
                <a:cs typeface="Arial" panose="020B0604020202020204" pitchFamily="34" charset="0"/>
              </a:rPr>
              <a:t>Bus total cost of ownership 1 €/km (diesel equivalent, i.e. </a:t>
            </a:r>
            <a:r>
              <a:rPr lang="en-GB" dirty="0" err="1">
                <a:solidFill>
                  <a:srgbClr val="002060"/>
                </a:solidFill>
                <a:latin typeface="Arial" panose="020B0604020202020204" pitchFamily="34" charset="0"/>
                <a:cs typeface="Arial" panose="020B0604020202020204" pitchFamily="34" charset="0"/>
              </a:rPr>
              <a:t>disel</a:t>
            </a:r>
            <a:r>
              <a:rPr lang="en-GB" dirty="0">
                <a:solidFill>
                  <a:srgbClr val="002060"/>
                </a:solidFill>
                <a:latin typeface="Arial" panose="020B0604020202020204" pitchFamily="34" charset="0"/>
                <a:cs typeface="Arial" panose="020B0604020202020204" pitchFamily="34" charset="0"/>
              </a:rPr>
              <a:t> bus cost=FCB cost)</a:t>
            </a:r>
          </a:p>
        </p:txBody>
      </p:sp>
      <p:pic>
        <p:nvPicPr>
          <p:cNvPr id="11" name="Immagine 10">
            <a:extLst>
              <a:ext uri="{FF2B5EF4-FFF2-40B4-BE49-F238E27FC236}">
                <a16:creationId xmlns:a16="http://schemas.microsoft.com/office/drawing/2014/main" id="{FA735D4B-A314-9128-8C7C-EE38587FE3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2867" y="730897"/>
            <a:ext cx="1140972" cy="1140972"/>
          </a:xfrm>
          <a:prstGeom prst="rect">
            <a:avLst/>
          </a:prstGeom>
        </p:spPr>
      </p:pic>
      <p:pic>
        <p:nvPicPr>
          <p:cNvPr id="12" name="Immagine 11">
            <a:extLst>
              <a:ext uri="{FF2B5EF4-FFF2-40B4-BE49-F238E27FC236}">
                <a16:creationId xmlns:a16="http://schemas.microsoft.com/office/drawing/2014/main" id="{B9D43ADB-AF57-F2E4-761C-494CF6084BCD}"/>
              </a:ext>
            </a:extLst>
          </p:cNvPr>
          <p:cNvPicPr>
            <a:picLocks noChangeAspect="1"/>
          </p:cNvPicPr>
          <p:nvPr/>
        </p:nvPicPr>
        <p:blipFill rotWithShape="1">
          <a:blip r:embed="rId7"/>
          <a:srcRect t="34405" r="60313"/>
          <a:stretch/>
        </p:blipFill>
        <p:spPr>
          <a:xfrm>
            <a:off x="9618672" y="2716589"/>
            <a:ext cx="2184926" cy="1624470"/>
          </a:xfrm>
          <a:prstGeom prst="rect">
            <a:avLst/>
          </a:prstGeom>
        </p:spPr>
      </p:pic>
      <p:pic>
        <p:nvPicPr>
          <p:cNvPr id="13" name="Immagine 12">
            <a:extLst>
              <a:ext uri="{FF2B5EF4-FFF2-40B4-BE49-F238E27FC236}">
                <a16:creationId xmlns:a16="http://schemas.microsoft.com/office/drawing/2014/main" id="{348149C0-368C-843A-2715-63D207539EDC}"/>
              </a:ext>
            </a:extLst>
          </p:cNvPr>
          <p:cNvPicPr>
            <a:picLocks noChangeAspect="1"/>
          </p:cNvPicPr>
          <p:nvPr/>
        </p:nvPicPr>
        <p:blipFill>
          <a:blip r:embed="rId8"/>
          <a:stretch>
            <a:fillRect/>
          </a:stretch>
        </p:blipFill>
        <p:spPr>
          <a:xfrm>
            <a:off x="6489627" y="4236066"/>
            <a:ext cx="4338610" cy="2265097"/>
          </a:xfrm>
          <a:prstGeom prst="rect">
            <a:avLst/>
          </a:prstGeom>
        </p:spPr>
      </p:pic>
      <p:sp>
        <p:nvSpPr>
          <p:cNvPr id="15" name="CasellaDiTesto 14">
            <a:extLst>
              <a:ext uri="{FF2B5EF4-FFF2-40B4-BE49-F238E27FC236}">
                <a16:creationId xmlns:a16="http://schemas.microsoft.com/office/drawing/2014/main" id="{7C564E07-9A40-DB72-22C1-095573B81D48}"/>
              </a:ext>
            </a:extLst>
          </p:cNvPr>
          <p:cNvSpPr txBox="1"/>
          <p:nvPr/>
        </p:nvSpPr>
        <p:spPr>
          <a:xfrm>
            <a:off x="728907" y="6479180"/>
            <a:ext cx="11521440" cy="369332"/>
          </a:xfrm>
          <a:prstGeom prst="rect">
            <a:avLst/>
          </a:prstGeom>
          <a:solidFill>
            <a:schemeClr val="bg1"/>
          </a:solidFill>
        </p:spPr>
        <p:txBody>
          <a:bodyPr wrap="square">
            <a:spAutoFit/>
          </a:bodyPr>
          <a:lstStyle/>
          <a:p>
            <a:r>
              <a:rPr lang="en-US" dirty="0"/>
              <a:t>C. Rout, et al., A comparative total cost of ownership analysis of heavy duty vehicles, </a:t>
            </a:r>
            <a:r>
              <a:rPr lang="en-US" dirty="0" err="1"/>
              <a:t>Heliyon</a:t>
            </a:r>
            <a:r>
              <a:rPr lang="en-US" dirty="0"/>
              <a:t>, Volume 8, Issue 12, 2022</a:t>
            </a:r>
            <a:endParaRPr lang="it-IT" dirty="0"/>
          </a:p>
        </p:txBody>
      </p:sp>
    </p:spTree>
    <p:extLst>
      <p:ext uri="{BB962C8B-B14F-4D97-AF65-F5344CB8AC3E}">
        <p14:creationId xmlns:p14="http://schemas.microsoft.com/office/powerpoint/2010/main" val="403720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5919B3E-7DF0-F6C0-4F7D-327981D0C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5" name="Segnaposto testo 5">
            <a:extLst>
              <a:ext uri="{FF2B5EF4-FFF2-40B4-BE49-F238E27FC236}">
                <a16:creationId xmlns:a16="http://schemas.microsoft.com/office/drawing/2014/main" id="{A4844403-68E1-C4BB-F2B3-C5AF43548D4F}"/>
              </a:ext>
            </a:extLst>
          </p:cNvPr>
          <p:cNvSpPr txBox="1">
            <a:spLocks/>
          </p:cNvSpPr>
          <p:nvPr/>
        </p:nvSpPr>
        <p:spPr bwMode="auto">
          <a:xfrm>
            <a:off x="584200" y="1027727"/>
            <a:ext cx="10982325"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lang="en-US" altLang="it-IT" dirty="0">
                <a:solidFill>
                  <a:srgbClr val="38776C"/>
                </a:solidFill>
              </a:rPr>
              <a:t>POLICY IMPLICATIONS AT EU &amp; NATIONAL LEVEL AND …</a:t>
            </a:r>
          </a:p>
        </p:txBody>
      </p:sp>
      <p:sp>
        <p:nvSpPr>
          <p:cNvPr id="6" name="Segnaposto numero diapositiva 1">
            <a:extLst>
              <a:ext uri="{FF2B5EF4-FFF2-40B4-BE49-F238E27FC236}">
                <a16:creationId xmlns:a16="http://schemas.microsoft.com/office/drawing/2014/main" id="{F24D5208-81D2-5754-946F-E5C3BA3FB909}"/>
              </a:ext>
            </a:extLst>
          </p:cNvPr>
          <p:cNvSpPr txBox="1">
            <a:spLocks/>
          </p:cNvSpPr>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it-IT"/>
            </a:defPPr>
            <a:lvl1pPr algn="r" rtl="0" eaLnBrk="0" fontAlgn="base" hangingPunct="0">
              <a:spcBef>
                <a:spcPct val="0"/>
              </a:spcBef>
              <a:spcAft>
                <a:spcPct val="0"/>
              </a:spcAft>
              <a:defRPr sz="11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C570F8-EBDA-42C2-89DB-E2CD34D1E467}" type="slidenum">
              <a:rPr kumimoji="0" lang="it-IT" altLang="it-IT" sz="1100" b="1" i="0" u="none" strike="noStrike" kern="1200" cap="none" spc="0" normalizeH="0" baseline="0" noProof="0" smtClean="0">
                <a:ln>
                  <a:noFill/>
                </a:ln>
                <a:solidFill>
                  <a:srgbClr val="69B257"/>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it-IT" altLang="it-IT" sz="1100" b="1" i="0" u="none" strike="noStrike" kern="1200" cap="none" spc="0" normalizeH="0" baseline="0" noProof="0">
              <a:ln>
                <a:noFill/>
              </a:ln>
              <a:solidFill>
                <a:srgbClr val="69B257"/>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39FF1C7C-6EFA-AED3-9FDA-4921CAA1EA50}"/>
              </a:ext>
            </a:extLst>
          </p:cNvPr>
          <p:cNvSpPr txBox="1">
            <a:spLocks/>
          </p:cNvSpPr>
          <p:nvPr/>
        </p:nvSpPr>
        <p:spPr bwMode="auto">
          <a:xfrm>
            <a:off x="825500" y="1660456"/>
            <a:ext cx="4535488" cy="4476820"/>
          </a:xfrm>
          <a:prstGeom prst="rect">
            <a:avLst/>
          </a:prstGeom>
          <a:noFill/>
          <a:ln>
            <a:solidFill>
              <a:srgbClr val="38776C"/>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69B257"/>
              </a:buClr>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r>
              <a:rPr kumimoji="0" lang="it-IT" sz="1800" b="1" i="0" u="none" strike="noStrike" kern="1200" cap="none" spc="0" normalizeH="0" baseline="0" noProof="0" dirty="0">
                <a:ln>
                  <a:noFill/>
                </a:ln>
                <a:solidFill>
                  <a:srgbClr val="345E9D">
                    <a:lumMod val="85000"/>
                    <a:lumOff val="15000"/>
                  </a:srgbClr>
                </a:solidFill>
                <a:effectLst/>
                <a:uLnTx/>
                <a:uFillTx/>
                <a:latin typeface="Arial"/>
                <a:ea typeface="+mn-ea"/>
                <a:cs typeface="+mn-cs"/>
              </a:rPr>
              <a:t>EU </a:t>
            </a:r>
            <a:r>
              <a:rPr kumimoji="0" lang="it-IT" sz="1800" b="1" i="0" u="none" strike="noStrike" kern="1200" cap="none" spc="0" normalizeH="0" baseline="0" noProof="0" dirty="0" err="1">
                <a:ln>
                  <a:noFill/>
                </a:ln>
                <a:solidFill>
                  <a:srgbClr val="345E9D">
                    <a:lumMod val="85000"/>
                    <a:lumOff val="15000"/>
                  </a:srgbClr>
                </a:solidFill>
                <a:effectLst/>
                <a:uLnTx/>
                <a:uFillTx/>
                <a:latin typeface="Arial"/>
                <a:ea typeface="+mn-ea"/>
                <a:cs typeface="+mn-cs"/>
              </a:rPr>
              <a:t>Cohesion</a:t>
            </a:r>
            <a:r>
              <a:rPr kumimoji="0" lang="it-IT" sz="1800" b="1" i="0" u="none" strike="noStrike" kern="1200" cap="none" spc="0" normalizeH="0" baseline="0" noProof="0" dirty="0">
                <a:ln>
                  <a:noFill/>
                </a:ln>
                <a:solidFill>
                  <a:srgbClr val="345E9D">
                    <a:lumMod val="85000"/>
                    <a:lumOff val="15000"/>
                  </a:srgbClr>
                </a:solidFill>
                <a:effectLst/>
                <a:uLnTx/>
                <a:uFillTx/>
                <a:latin typeface="Arial"/>
                <a:ea typeface="+mn-ea"/>
                <a:cs typeface="+mn-cs"/>
              </a:rPr>
              <a:t> Policy</a:t>
            </a:r>
          </a:p>
          <a:p>
            <a:pPr marL="228600" marR="0" lvl="0" indent="-228600" algn="l"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r>
              <a:rPr kumimoji="0" lang="en-US" sz="1800" b="1" i="0" u="none" strike="noStrike" kern="1200" cap="none" spc="0" normalizeH="0" baseline="0" noProof="0" dirty="0">
                <a:ln>
                  <a:noFill/>
                </a:ln>
                <a:solidFill>
                  <a:srgbClr val="38776C">
                    <a:lumMod val="60000"/>
                    <a:lumOff val="40000"/>
                  </a:srgbClr>
                </a:solidFill>
                <a:effectLst/>
                <a:uLnTx/>
                <a:uFillTx/>
                <a:latin typeface="Arial"/>
                <a:ea typeface="+mn-ea"/>
                <a:cs typeface="+mn-cs"/>
              </a:rPr>
              <a:t>Roadmap to a Resource Efficient Europe (COM(2011) 571)</a:t>
            </a:r>
          </a:p>
          <a:p>
            <a:pPr marL="228600" marR="0" lvl="0" indent="-228600" algn="l" defTabSz="914400" rtl="0" eaLnBrk="0" fontAlgn="base" latinLnBrk="0" hangingPunct="0">
              <a:lnSpc>
                <a:spcPct val="90000"/>
              </a:lnSpc>
              <a:spcBef>
                <a:spcPts val="1000"/>
              </a:spcBef>
              <a:spcAft>
                <a:spcPct val="0"/>
              </a:spcAft>
              <a:buClr>
                <a:srgbClr val="69B257"/>
              </a:buClr>
              <a:buSzTx/>
              <a:buFont typeface="Wingdings" pitchFamily="2" charset="2"/>
              <a:buChar char="§"/>
              <a:tabLst/>
              <a:defRPr/>
            </a:pPr>
            <a:r>
              <a:rPr kumimoji="0" lang="en-US" sz="1800" b="1" i="0" u="none" strike="noStrike" kern="1200" cap="none" spc="0" normalizeH="0" baseline="0" noProof="0" dirty="0">
                <a:ln>
                  <a:noFill/>
                </a:ln>
                <a:solidFill>
                  <a:srgbClr val="345E9D">
                    <a:lumMod val="85000"/>
                    <a:lumOff val="15000"/>
                  </a:srgbClr>
                </a:solidFill>
                <a:effectLst/>
                <a:uLnTx/>
                <a:uFillTx/>
                <a:latin typeface="Arial"/>
                <a:ea typeface="+mn-ea"/>
                <a:cs typeface="+mn-cs"/>
              </a:rPr>
              <a:t>the 7th Environment Action </a:t>
            </a:r>
            <a:r>
              <a:rPr kumimoji="0" lang="en-US" sz="1800" b="1" i="0" u="none" strike="noStrike" kern="1200" cap="none" spc="0" normalizeH="0" baseline="0" noProof="0" dirty="0" err="1">
                <a:ln>
                  <a:noFill/>
                </a:ln>
                <a:solidFill>
                  <a:srgbClr val="345E9D">
                    <a:lumMod val="85000"/>
                    <a:lumOff val="15000"/>
                  </a:srgbClr>
                </a:solidFill>
                <a:effectLst/>
                <a:uLnTx/>
                <a:uFillTx/>
                <a:latin typeface="Arial"/>
                <a:ea typeface="+mn-ea"/>
                <a:cs typeface="+mn-cs"/>
              </a:rPr>
              <a:t>Programme</a:t>
            </a:r>
            <a:endParaRPr kumimoji="0" lang="en-US" sz="1800" b="1" i="0" u="none" strike="noStrike" kern="1200" cap="none" spc="0" normalizeH="0" baseline="0" noProof="0" dirty="0">
              <a:ln>
                <a:noFill/>
              </a:ln>
              <a:solidFill>
                <a:srgbClr val="345E9D">
                  <a:lumMod val="85000"/>
                  <a:lumOff val="15000"/>
                </a:srgbClr>
              </a:solidFill>
              <a:effectLst/>
              <a:uLnTx/>
              <a:uFillTx/>
              <a:latin typeface="Arial"/>
              <a:ea typeface="+mn-ea"/>
              <a:cs typeface="+mn-cs"/>
            </a:endParaRPr>
          </a:p>
          <a:p>
            <a:pPr marL="228600" marR="0" lvl="0" indent="-228600" algn="l" defTabSz="914400" rtl="0" eaLnBrk="0" fontAlgn="base" latinLnBrk="0" hangingPunct="0">
              <a:lnSpc>
                <a:spcPct val="90000"/>
              </a:lnSpc>
              <a:spcBef>
                <a:spcPts val="1000"/>
              </a:spcBef>
              <a:spcAft>
                <a:spcPct val="0"/>
              </a:spcAft>
              <a:buClr>
                <a:srgbClr val="69B257"/>
              </a:buClr>
              <a:buSzTx/>
              <a:buFont typeface="Wingdings" pitchFamily="2" charset="2"/>
              <a:buChar char="§"/>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the EU Air Quality Strategy for the period up to 2030</a:t>
            </a:r>
          </a:p>
          <a:p>
            <a:pPr marL="228600" marR="0" lvl="0" indent="-228600" algn="l" defTabSz="914400" rtl="0" eaLnBrk="0" fontAlgn="base" latinLnBrk="0" hangingPunct="0">
              <a:lnSpc>
                <a:spcPct val="90000"/>
              </a:lnSpc>
              <a:spcBef>
                <a:spcPts val="1000"/>
              </a:spcBef>
              <a:spcAft>
                <a:spcPct val="0"/>
              </a:spcAft>
              <a:buClr>
                <a:srgbClr val="69B257"/>
              </a:buClr>
              <a:buSzTx/>
              <a:buFont typeface="Wingdings" pitchFamily="2" charset="2"/>
              <a:buChar char="§"/>
              <a:tabLst/>
              <a:defRPr/>
            </a:pPr>
            <a:r>
              <a:rPr kumimoji="0" lang="en-US" sz="1800" b="1" i="0" u="none" strike="noStrike" kern="1200" cap="none" spc="0" normalizeH="0" baseline="0" noProof="0" dirty="0">
                <a:ln>
                  <a:noFill/>
                </a:ln>
                <a:solidFill>
                  <a:srgbClr val="38776C">
                    <a:lumMod val="60000"/>
                    <a:lumOff val="40000"/>
                  </a:srgbClr>
                </a:solidFill>
                <a:effectLst/>
                <a:uLnTx/>
                <a:uFillTx/>
                <a:latin typeface="Arial"/>
                <a:ea typeface="+mn-ea"/>
                <a:cs typeface="+mn-cs"/>
              </a:rPr>
              <a:t>National Emission Ceiling Directive (2016/2284/EU-NEC) – Italian </a:t>
            </a:r>
            <a:r>
              <a:rPr kumimoji="0" lang="en-US" sz="1800" b="1" i="0" u="none" strike="noStrike" kern="1200" cap="none" spc="0" normalizeH="0" baseline="0" noProof="0" dirty="0" err="1">
                <a:ln>
                  <a:noFill/>
                </a:ln>
                <a:solidFill>
                  <a:srgbClr val="38776C">
                    <a:lumMod val="60000"/>
                    <a:lumOff val="40000"/>
                  </a:srgbClr>
                </a:solidFill>
                <a:effectLst/>
                <a:uLnTx/>
                <a:uFillTx/>
                <a:latin typeface="Arial"/>
                <a:ea typeface="+mn-ea"/>
                <a:cs typeface="+mn-cs"/>
              </a:rPr>
              <a:t>Lgs</a:t>
            </a:r>
            <a:r>
              <a:rPr kumimoji="0" lang="en-US" sz="1800" b="1" i="0" u="none" strike="noStrike" kern="1200" cap="none" spc="0" normalizeH="0" baseline="0" noProof="0" dirty="0">
                <a:ln>
                  <a:noFill/>
                </a:ln>
                <a:solidFill>
                  <a:srgbClr val="38776C">
                    <a:lumMod val="60000"/>
                    <a:lumOff val="40000"/>
                  </a:srgbClr>
                </a:solidFill>
                <a:effectLst/>
                <a:uLnTx/>
                <a:uFillTx/>
                <a:latin typeface="Arial"/>
                <a:ea typeface="+mn-ea"/>
                <a:cs typeface="+mn-cs"/>
              </a:rPr>
              <a:t>. Decree 81/2018</a:t>
            </a:r>
          </a:p>
          <a:p>
            <a:pPr marL="228600" marR="0" lvl="0" indent="-228600" algn="l" defTabSz="914400" rtl="0" eaLnBrk="0" fontAlgn="base" latinLnBrk="0" hangingPunct="0">
              <a:lnSpc>
                <a:spcPct val="90000"/>
              </a:lnSpc>
              <a:spcBef>
                <a:spcPts val="1000"/>
              </a:spcBef>
              <a:spcAft>
                <a:spcPct val="0"/>
              </a:spcAft>
              <a:buClr>
                <a:srgbClr val="69B257"/>
              </a:buClr>
              <a:buSzTx/>
              <a:buFont typeface="Wingdings" pitchFamily="2" charset="2"/>
              <a:buChar char="§"/>
              <a:tabLst/>
              <a:defRPr/>
            </a:pPr>
            <a:r>
              <a:rPr kumimoji="0" lang="it-IT" sz="1800" b="1" i="0" u="none" strike="noStrike" kern="1200" cap="none" spc="0" normalizeH="0" baseline="0" noProof="0" dirty="0">
                <a:ln>
                  <a:noFill/>
                </a:ln>
                <a:solidFill>
                  <a:srgbClr val="345E9D">
                    <a:lumMod val="85000"/>
                    <a:lumOff val="15000"/>
                  </a:srgbClr>
                </a:solidFill>
                <a:effectLst/>
                <a:uLnTx/>
                <a:uFillTx/>
                <a:latin typeface="Arial"/>
                <a:ea typeface="+mn-ea"/>
                <a:cs typeface="+mn-cs"/>
              </a:rPr>
              <a:t>Directive 2008/50/EC</a:t>
            </a:r>
          </a:p>
          <a:p>
            <a:pPr marL="228600" marR="0" lvl="0" indent="-228600" algn="l" defTabSz="914400" rtl="0" eaLnBrk="0" fontAlgn="base" latinLnBrk="0" hangingPunct="0">
              <a:lnSpc>
                <a:spcPct val="90000"/>
              </a:lnSpc>
              <a:spcBef>
                <a:spcPts val="1000"/>
              </a:spcBef>
              <a:spcAft>
                <a:spcPct val="0"/>
              </a:spcAft>
              <a:buClr>
                <a:srgbClr val="69B257"/>
              </a:buClr>
              <a:buSzTx/>
              <a:buFont typeface="Wingdings" pitchFamily="2" charset="2"/>
              <a:buChar char="§"/>
              <a:tabLst/>
              <a:defRPr/>
            </a:pPr>
            <a:r>
              <a:rPr kumimoji="0" lang="it-IT" sz="1800" b="1" i="0" u="none" strike="noStrike" kern="1200" cap="none" spc="0" normalizeH="0" baseline="0" noProof="0" dirty="0">
                <a:ln>
                  <a:noFill/>
                </a:ln>
                <a:solidFill>
                  <a:srgbClr val="38776C">
                    <a:lumMod val="60000"/>
                    <a:lumOff val="40000"/>
                  </a:srgbClr>
                </a:solidFill>
                <a:effectLst/>
                <a:uLnTx/>
                <a:uFillTx/>
                <a:latin typeface="Arial"/>
                <a:ea typeface="+mn-ea"/>
                <a:cs typeface="+mn-cs"/>
              </a:rPr>
              <a:t>EC </a:t>
            </a:r>
            <a:r>
              <a:rPr kumimoji="0" lang="it-IT" sz="1800" b="1" i="0" u="none" strike="noStrike" kern="1200" cap="none" spc="0" normalizeH="0" baseline="0" noProof="0" dirty="0" err="1">
                <a:ln>
                  <a:noFill/>
                </a:ln>
                <a:solidFill>
                  <a:srgbClr val="38776C">
                    <a:lumMod val="60000"/>
                    <a:lumOff val="40000"/>
                  </a:srgbClr>
                </a:solidFill>
                <a:effectLst/>
                <a:uLnTx/>
                <a:uFillTx/>
                <a:latin typeface="Arial"/>
                <a:ea typeface="+mn-ea"/>
                <a:cs typeface="+mn-cs"/>
              </a:rPr>
              <a:t>Transport</a:t>
            </a:r>
            <a:r>
              <a:rPr kumimoji="0" lang="it-IT" sz="1800" b="1" i="0" u="none" strike="noStrike" kern="1200" cap="none" spc="0" normalizeH="0" baseline="0" noProof="0" dirty="0">
                <a:ln>
                  <a:noFill/>
                </a:ln>
                <a:solidFill>
                  <a:srgbClr val="38776C">
                    <a:lumMod val="60000"/>
                    <a:lumOff val="40000"/>
                  </a:srgbClr>
                </a:solidFill>
                <a:effectLst/>
                <a:uLnTx/>
                <a:uFillTx/>
                <a:latin typeface="Arial"/>
                <a:ea typeface="+mn-ea"/>
                <a:cs typeface="+mn-cs"/>
              </a:rPr>
              <a:t> White Paper, 2014, Gothenburg 2012 </a:t>
            </a:r>
            <a:r>
              <a:rPr kumimoji="0" lang="it-IT" sz="1800" b="1" i="0" u="none" strike="noStrike" kern="1200" cap="none" spc="0" normalizeH="0" baseline="0" noProof="0" dirty="0" err="1">
                <a:ln>
                  <a:noFill/>
                </a:ln>
                <a:solidFill>
                  <a:srgbClr val="38776C">
                    <a:lumMod val="60000"/>
                    <a:lumOff val="40000"/>
                  </a:srgbClr>
                </a:solidFill>
                <a:effectLst/>
                <a:uLnTx/>
                <a:uFillTx/>
                <a:latin typeface="Arial"/>
                <a:ea typeface="+mn-ea"/>
                <a:cs typeface="+mn-cs"/>
              </a:rPr>
              <a:t>Protocol</a:t>
            </a:r>
            <a:r>
              <a:rPr kumimoji="0" lang="it-IT" sz="1800" b="1" i="0" u="none" strike="noStrike" kern="1200" cap="none" spc="0" normalizeH="0" baseline="0" noProof="0" dirty="0">
                <a:ln>
                  <a:noFill/>
                </a:ln>
                <a:solidFill>
                  <a:srgbClr val="38776C">
                    <a:lumMod val="60000"/>
                    <a:lumOff val="40000"/>
                  </a:srgbClr>
                </a:solidFill>
                <a:effectLst/>
                <a:uLnTx/>
                <a:uFillTx/>
                <a:latin typeface="Arial"/>
                <a:ea typeface="+mn-ea"/>
                <a:cs typeface="+mn-cs"/>
              </a:rPr>
              <a:t>, Directive 2014/94/EU on alternative </a:t>
            </a:r>
            <a:r>
              <a:rPr kumimoji="0" lang="it-IT" sz="1800" b="1" i="0" u="none" strike="noStrike" kern="1200" cap="none" spc="0" normalizeH="0" baseline="0" noProof="0" dirty="0" err="1">
                <a:ln>
                  <a:noFill/>
                </a:ln>
                <a:solidFill>
                  <a:srgbClr val="38776C">
                    <a:lumMod val="60000"/>
                    <a:lumOff val="40000"/>
                  </a:srgbClr>
                </a:solidFill>
                <a:effectLst/>
                <a:uLnTx/>
                <a:uFillTx/>
                <a:latin typeface="Arial"/>
                <a:ea typeface="+mn-ea"/>
                <a:cs typeface="+mn-cs"/>
              </a:rPr>
              <a:t>fuels</a:t>
            </a:r>
            <a:endParaRPr kumimoji="0" lang="it-IT" sz="1800" b="1" i="0" u="none" strike="noStrike" kern="1200" cap="none" spc="0" normalizeH="0" baseline="0" noProof="0" dirty="0">
              <a:ln>
                <a:noFill/>
              </a:ln>
              <a:solidFill>
                <a:srgbClr val="38776C">
                  <a:lumMod val="60000"/>
                  <a:lumOff val="40000"/>
                </a:srgbClr>
              </a:solidFill>
              <a:effectLst/>
              <a:uLnTx/>
              <a:uFillTx/>
              <a:latin typeface="Arial"/>
              <a:ea typeface="+mn-ea"/>
              <a:cs typeface="+mn-cs"/>
            </a:endParaRPr>
          </a:p>
        </p:txBody>
      </p:sp>
      <p:sp>
        <p:nvSpPr>
          <p:cNvPr id="9" name="Rettangolo 8">
            <a:extLst>
              <a:ext uri="{FF2B5EF4-FFF2-40B4-BE49-F238E27FC236}">
                <a16:creationId xmlns:a16="http://schemas.microsoft.com/office/drawing/2014/main" id="{39BCD63F-0A2F-F45E-AC4D-4BA707BE39C1}"/>
              </a:ext>
            </a:extLst>
          </p:cNvPr>
          <p:cNvSpPr/>
          <p:nvPr/>
        </p:nvSpPr>
        <p:spPr>
          <a:xfrm>
            <a:off x="7232296" y="1660455"/>
            <a:ext cx="4219222" cy="4487062"/>
          </a:xfrm>
          <a:prstGeom prst="rect">
            <a:avLst/>
          </a:prstGeom>
          <a:ln>
            <a:solidFill>
              <a:srgbClr val="38776C"/>
            </a:solidFill>
          </a:ln>
        </p:spPr>
        <p:txBody>
          <a:bodyPr wrap="square">
            <a:spAutoFit/>
          </a:bodyPr>
          <a:lstStyle/>
          <a:p>
            <a:pPr marL="0" marR="0" lvl="0" indent="0" defTabSz="914400" eaLnBrk="1" fontAlgn="base" latinLnBrk="0" hangingPunct="1">
              <a:lnSpc>
                <a:spcPct val="114000"/>
              </a:lnSpc>
              <a:spcBef>
                <a:spcPct val="0"/>
              </a:spcBef>
              <a:spcAft>
                <a:spcPct val="0"/>
              </a:spcAft>
              <a:buClrTx/>
              <a:buSzTx/>
              <a:buFont typeface="Wingdings" pitchFamily="2" charset="2"/>
              <a:buChar char="§"/>
              <a:tabLst/>
              <a:defRPr/>
            </a:pPr>
            <a:r>
              <a:rPr kumimoji="0" lang="it-IT" sz="1800" b="1" i="0" u="none" strike="noStrike" kern="0" cap="none" spc="0" normalizeH="0" baseline="0" noProof="0" dirty="0">
                <a:ln>
                  <a:noFill/>
                </a:ln>
                <a:solidFill>
                  <a:srgbClr val="345E9D">
                    <a:lumMod val="85000"/>
                    <a:lumOff val="15000"/>
                  </a:srgbClr>
                </a:solidFill>
                <a:effectLst/>
                <a:uLnTx/>
                <a:uFillTx/>
                <a:latin typeface="Arial" panose="020B0604020202020204" pitchFamily="34" charset="0"/>
                <a:cs typeface="Arial" panose="020B0604020202020204" pitchFamily="34" charset="0"/>
              </a:rPr>
              <a:t>the EU Green Deal</a:t>
            </a:r>
          </a:p>
          <a:p>
            <a:pPr marL="0" marR="0" lvl="0" indent="0" defTabSz="914400" eaLnBrk="1" fontAlgn="base" latinLnBrk="0" hangingPunct="1">
              <a:lnSpc>
                <a:spcPct val="114000"/>
              </a:lnSpc>
              <a:spcBef>
                <a:spcPct val="0"/>
              </a:spcBef>
              <a:spcAft>
                <a:spcPct val="0"/>
              </a:spcAft>
              <a:buClrTx/>
              <a:buSzTx/>
              <a:buFont typeface="Wingdings" pitchFamily="2" charset="2"/>
              <a:buChar char="§"/>
              <a:tabLst/>
              <a:defRPr/>
            </a:pPr>
            <a:r>
              <a:rPr kumimoji="0" lang="it-IT" sz="1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the EU </a:t>
            </a:r>
            <a:r>
              <a:rPr kumimoji="0" lang="it-IT" sz="1800" b="1" i="0"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Strategy</a:t>
            </a:r>
            <a:r>
              <a:rPr kumimoji="0" lang="it-IT" sz="1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it-IT" sz="1800" b="1" i="0"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for</a:t>
            </a:r>
            <a:r>
              <a:rPr kumimoji="0" lang="it-IT" sz="1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Energy System </a:t>
            </a:r>
            <a:r>
              <a:rPr kumimoji="0" lang="it-IT" sz="1800" b="1" i="0"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Integration</a:t>
            </a:r>
            <a:endParaRPr kumimoji="0" lang="en-US" sz="1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14000"/>
              </a:lnSpc>
              <a:spcBef>
                <a:spcPct val="0"/>
              </a:spcBef>
              <a:spcAft>
                <a:spcPct val="0"/>
              </a:spcAft>
              <a:buClrTx/>
              <a:buSzTx/>
              <a:buFont typeface="Wingdings" pitchFamily="2" charset="2"/>
              <a:buChar char="§"/>
              <a:tabLst/>
              <a:defRPr/>
            </a:pPr>
            <a:r>
              <a:rPr kumimoji="0" lang="en-US" sz="1800" b="1" i="0" u="none" strike="noStrike" kern="0" cap="none" spc="0" normalizeH="0" baseline="0" noProof="0" dirty="0">
                <a:ln>
                  <a:noFill/>
                </a:ln>
                <a:solidFill>
                  <a:srgbClr val="345E9D">
                    <a:lumMod val="85000"/>
                    <a:lumOff val="15000"/>
                  </a:srgbClr>
                </a:solidFill>
                <a:effectLst/>
                <a:uLnTx/>
                <a:uFillTx/>
                <a:latin typeface="Arial" panose="020B0604020202020204" pitchFamily="34" charset="0"/>
                <a:cs typeface="Arial" panose="020B0604020202020204" pitchFamily="34" charset="0"/>
              </a:rPr>
              <a:t>Hydrogen Strategy for a climate-neutral Europe</a:t>
            </a:r>
          </a:p>
          <a:p>
            <a:pPr marL="0" marR="0" lvl="0" indent="0" defTabSz="914400" eaLnBrk="1" fontAlgn="base" latinLnBrk="0" hangingPunct="1">
              <a:lnSpc>
                <a:spcPct val="114000"/>
              </a:lnSpc>
              <a:spcBef>
                <a:spcPct val="0"/>
              </a:spcBef>
              <a:spcAft>
                <a:spcPct val="0"/>
              </a:spcAft>
              <a:buClrTx/>
              <a:buSzTx/>
              <a:buFont typeface="Wingdings" pitchFamily="2" charset="2"/>
              <a:buChar char="§"/>
              <a:tabLst/>
              <a:defRPr/>
            </a:pPr>
            <a:r>
              <a:rPr kumimoji="0" lang="en-US" sz="1800" b="1" i="0" u="none" strike="noStrike" kern="0" cap="none" spc="0" normalizeH="0" baseline="0" noProof="0" dirty="0">
                <a:ln>
                  <a:noFill/>
                </a:ln>
                <a:solidFill>
                  <a:srgbClr val="38776C">
                    <a:lumMod val="60000"/>
                    <a:lumOff val="40000"/>
                  </a:srgbClr>
                </a:solidFill>
                <a:effectLst/>
                <a:uLnTx/>
                <a:uFillTx/>
                <a:latin typeface="Arial" panose="020B0604020202020204" pitchFamily="34" charset="0"/>
                <a:cs typeface="Arial" panose="020B0604020202020204" pitchFamily="34" charset="0"/>
              </a:rPr>
              <a:t>the EU Clean Hydrogen Alliance</a:t>
            </a:r>
          </a:p>
          <a:p>
            <a:pPr marL="0" marR="0" lvl="0" indent="0" defTabSz="914400" eaLnBrk="1" fontAlgn="base" latinLnBrk="0" hangingPunct="1">
              <a:lnSpc>
                <a:spcPct val="114000"/>
              </a:lnSpc>
              <a:spcBef>
                <a:spcPct val="0"/>
              </a:spcBef>
              <a:spcAft>
                <a:spcPct val="0"/>
              </a:spcAft>
              <a:buClrTx/>
              <a:buSzTx/>
              <a:buFont typeface="Wingdings" pitchFamily="2" charset="2"/>
              <a:buChar char="§"/>
              <a:tabLst/>
              <a:defRPr/>
            </a:pPr>
            <a:r>
              <a:rPr kumimoji="0" lang="en-US" sz="1800" b="1" i="0" u="none" strike="noStrike" kern="0" cap="none" spc="0" normalizeH="0" baseline="0" noProof="0" dirty="0">
                <a:ln>
                  <a:noFill/>
                </a:ln>
                <a:solidFill>
                  <a:srgbClr val="345E9D">
                    <a:lumMod val="85000"/>
                    <a:lumOff val="15000"/>
                  </a:srgbClr>
                </a:solidFill>
                <a:effectLst/>
                <a:uLnTx/>
                <a:uFillTx/>
                <a:latin typeface="Arial" panose="020B0604020202020204" pitchFamily="34" charset="0"/>
                <a:cs typeface="Arial" panose="020B0604020202020204" pitchFamily="34" charset="0"/>
              </a:rPr>
              <a:t>the 2030 Agenda for Sustainable Development</a:t>
            </a:r>
          </a:p>
          <a:p>
            <a:pPr marL="0" marR="0" lvl="0" indent="0" defTabSz="914400" eaLnBrk="1" fontAlgn="base" latinLnBrk="0" hangingPunct="1">
              <a:lnSpc>
                <a:spcPct val="114000"/>
              </a:lnSpc>
              <a:spcBef>
                <a:spcPct val="0"/>
              </a:spcBef>
              <a:spcAft>
                <a:spcPct val="0"/>
              </a:spcAft>
              <a:buClrTx/>
              <a:buSzTx/>
              <a:buFont typeface="Wingdings" pitchFamily="2" charset="2"/>
              <a:buChar char="§"/>
              <a:tabLst/>
              <a:defRPr/>
            </a:pPr>
            <a:r>
              <a:rPr kumimoji="0" lang="en-US" sz="1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Commission Recovery Plan</a:t>
            </a:r>
          </a:p>
          <a:p>
            <a:pPr marL="0" marR="0" lvl="0" indent="0" defTabSz="914400" eaLnBrk="1" fontAlgn="base" latinLnBrk="0" hangingPunct="1">
              <a:lnSpc>
                <a:spcPct val="114000"/>
              </a:lnSpc>
              <a:spcBef>
                <a:spcPct val="0"/>
              </a:spcBef>
              <a:spcAft>
                <a:spcPct val="0"/>
              </a:spcAft>
              <a:buClrTx/>
              <a:buSzTx/>
              <a:buFont typeface="Wingdings" pitchFamily="2" charset="2"/>
              <a:buChar char="§"/>
              <a:tabLst/>
              <a:defRPr/>
            </a:pPr>
            <a:r>
              <a:rPr kumimoji="0" lang="en-US" sz="1800" b="1" i="0" u="none" strike="noStrike" kern="0" cap="none" spc="0" normalizeH="0" baseline="0" noProof="0" dirty="0">
                <a:ln>
                  <a:noFill/>
                </a:ln>
                <a:solidFill>
                  <a:srgbClr val="38776C">
                    <a:lumMod val="60000"/>
                    <a:lumOff val="40000"/>
                  </a:srgbClr>
                </a:solidFill>
                <a:effectLst/>
                <a:uLnTx/>
                <a:uFillTx/>
                <a:latin typeface="Arial" panose="020B0604020202020204" pitchFamily="34" charset="0"/>
                <a:cs typeface="Arial" panose="020B0604020202020204" pitchFamily="34" charset="0"/>
              </a:rPr>
              <a:t>Italian Recovery and Resilience Plan</a:t>
            </a:r>
          </a:p>
          <a:p>
            <a:pPr marL="0" marR="0" lvl="0" indent="0" defTabSz="914400" eaLnBrk="1" fontAlgn="base" latinLnBrk="0" hangingPunct="1">
              <a:lnSpc>
                <a:spcPct val="114000"/>
              </a:lnSpc>
              <a:spcBef>
                <a:spcPct val="0"/>
              </a:spcBef>
              <a:spcAft>
                <a:spcPct val="0"/>
              </a:spcAft>
              <a:buClrTx/>
              <a:buSzTx/>
              <a:buFont typeface="Wingdings" pitchFamily="2" charset="2"/>
              <a:buChar char="§"/>
              <a:tabLst/>
              <a:defRPr/>
            </a:pPr>
            <a:r>
              <a:rPr kumimoji="0" lang="en-US" sz="1800" b="1" i="0" u="none" strike="noStrike" kern="0" cap="none" spc="0" normalizeH="0" baseline="0" noProof="0" dirty="0">
                <a:ln>
                  <a:noFill/>
                </a:ln>
                <a:solidFill>
                  <a:srgbClr val="345E9D">
                    <a:lumMod val="85000"/>
                    <a:lumOff val="15000"/>
                  </a:srgbClr>
                </a:solidFill>
                <a:effectLst/>
                <a:uLnTx/>
                <a:uFillTx/>
                <a:latin typeface="Arial" panose="020B0604020202020204" pitchFamily="34" charset="0"/>
                <a:cs typeface="Arial" panose="020B0604020202020204" pitchFamily="34" charset="0"/>
              </a:rPr>
              <a:t>Italian Integrated  Energy &amp; Climate </a:t>
            </a:r>
          </a:p>
          <a:p>
            <a:pPr marL="0" marR="0" lvl="0" indent="0" defTabSz="914400" eaLnBrk="1" fontAlgn="base" latinLnBrk="0" hangingPunct="1">
              <a:lnSpc>
                <a:spcPct val="114000"/>
              </a:lnSpc>
              <a:spcBef>
                <a:spcPct val="0"/>
              </a:spcBef>
              <a:spcAft>
                <a:spcPct val="0"/>
              </a:spcAft>
              <a:buClrTx/>
              <a:buSzTx/>
              <a:buFont typeface="Wingdings" pitchFamily="2" charset="2"/>
              <a:buChar char="§"/>
              <a:tabLst/>
              <a:defRPr/>
            </a:pPr>
            <a:r>
              <a:rPr kumimoji="0" lang="en-US" sz="1800" b="1" i="0" u="none" strike="noStrike" kern="0" cap="none" spc="0" normalizeH="0" baseline="0" noProof="0" dirty="0">
                <a:ln>
                  <a:noFill/>
                </a:ln>
                <a:solidFill>
                  <a:srgbClr val="38776C">
                    <a:lumMod val="60000"/>
                    <a:lumOff val="40000"/>
                  </a:srgbClr>
                </a:solidFill>
                <a:effectLst/>
                <a:uLnTx/>
                <a:uFillTx/>
                <a:latin typeface="Arial" panose="020B0604020202020204" pitchFamily="34" charset="0"/>
                <a:cs typeface="Arial" panose="020B0604020202020204" pitchFamily="34" charset="0"/>
              </a:rPr>
              <a:t>Preliminary guidelines of the H2 National Strategy</a:t>
            </a:r>
          </a:p>
        </p:txBody>
      </p:sp>
      <p:sp>
        <p:nvSpPr>
          <p:cNvPr id="10" name="Rettangolo arrotondato 6">
            <a:extLst>
              <a:ext uri="{FF2B5EF4-FFF2-40B4-BE49-F238E27FC236}">
                <a16:creationId xmlns:a16="http://schemas.microsoft.com/office/drawing/2014/main" id="{A279DCEE-058F-CDC3-461A-6FB4530D9ECF}"/>
              </a:ext>
            </a:extLst>
          </p:cNvPr>
          <p:cNvSpPr/>
          <p:nvPr/>
        </p:nvSpPr>
        <p:spPr>
          <a:xfrm>
            <a:off x="5236809" y="2879902"/>
            <a:ext cx="2009775" cy="636587"/>
          </a:xfrm>
          <a:prstGeom prst="roundRect">
            <a:avLst/>
          </a:prstGeom>
          <a:solidFill>
            <a:srgbClr val="38776C"/>
          </a:solidFill>
          <a:ln w="12700" cap="flat" cmpd="sng" algn="ctr">
            <a:solidFill>
              <a:srgbClr val="38776C">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a:ln>
                  <a:noFill/>
                </a:ln>
                <a:solidFill>
                  <a:prstClr val="white"/>
                </a:solidFill>
                <a:effectLst/>
                <a:uLnTx/>
                <a:uFillTx/>
                <a:latin typeface="Arial"/>
                <a:ea typeface="+mn-ea"/>
                <a:cs typeface="+mn-cs"/>
              </a:rPr>
              <a:t>AIR QUALITY &amp; EMISSIONS</a:t>
            </a:r>
          </a:p>
        </p:txBody>
      </p:sp>
      <p:sp>
        <p:nvSpPr>
          <p:cNvPr id="11" name="Rettangolo arrotondato 8">
            <a:extLst>
              <a:ext uri="{FF2B5EF4-FFF2-40B4-BE49-F238E27FC236}">
                <a16:creationId xmlns:a16="http://schemas.microsoft.com/office/drawing/2014/main" id="{C25E0E62-2CD3-A3E1-BBEE-1C15E0E04B05}"/>
              </a:ext>
            </a:extLst>
          </p:cNvPr>
          <p:cNvSpPr/>
          <p:nvPr/>
        </p:nvSpPr>
        <p:spPr>
          <a:xfrm>
            <a:off x="5236809" y="3738739"/>
            <a:ext cx="2009775" cy="566738"/>
          </a:xfrm>
          <a:prstGeom prst="roundRect">
            <a:avLst/>
          </a:prstGeom>
          <a:solidFill>
            <a:srgbClr val="345E9D">
              <a:lumMod val="75000"/>
            </a:srgbClr>
          </a:solidFill>
          <a:ln w="12700" cap="flat" cmpd="sng" algn="ctr">
            <a:solidFill>
              <a:srgbClr val="38776C">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a:ln>
                  <a:noFill/>
                </a:ln>
                <a:solidFill>
                  <a:prstClr val="white"/>
                </a:solidFill>
                <a:effectLst/>
                <a:uLnTx/>
                <a:uFillTx/>
                <a:latin typeface="Arial"/>
                <a:ea typeface="+mn-ea"/>
                <a:cs typeface="+mn-cs"/>
              </a:rPr>
              <a:t>ALTERNATIVE FUELS</a:t>
            </a:r>
          </a:p>
        </p:txBody>
      </p:sp>
      <p:sp>
        <p:nvSpPr>
          <p:cNvPr id="12" name="Rettangolo arrotondato 9">
            <a:extLst>
              <a:ext uri="{FF2B5EF4-FFF2-40B4-BE49-F238E27FC236}">
                <a16:creationId xmlns:a16="http://schemas.microsoft.com/office/drawing/2014/main" id="{C2D99799-D1A6-32C7-E54A-4A1D1E20E711}"/>
              </a:ext>
            </a:extLst>
          </p:cNvPr>
          <p:cNvSpPr/>
          <p:nvPr/>
        </p:nvSpPr>
        <p:spPr>
          <a:xfrm>
            <a:off x="5224109" y="4527727"/>
            <a:ext cx="2008187" cy="790575"/>
          </a:xfrm>
          <a:prstGeom prst="roundRect">
            <a:avLst/>
          </a:prstGeom>
          <a:solidFill>
            <a:srgbClr val="56ACB4">
              <a:lumMod val="60000"/>
              <a:lumOff val="40000"/>
            </a:srgbClr>
          </a:solidFill>
          <a:ln w="12700" cap="flat" cmpd="sng" algn="ctr">
            <a:solidFill>
              <a:srgbClr val="38776C">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a:ln>
                  <a:noFill/>
                </a:ln>
                <a:solidFill>
                  <a:srgbClr val="56ACB4">
                    <a:lumMod val="50000"/>
                  </a:srgbClr>
                </a:solidFill>
                <a:effectLst/>
                <a:uLnTx/>
                <a:uFillTx/>
                <a:latin typeface="Arial"/>
                <a:ea typeface="+mn-ea"/>
                <a:cs typeface="+mn-cs"/>
              </a:rPr>
              <a:t>HYDROGEN &amp; ENERGY</a:t>
            </a:r>
          </a:p>
        </p:txBody>
      </p:sp>
      <p:sp>
        <p:nvSpPr>
          <p:cNvPr id="13" name="Rettangolo arrotondato 10">
            <a:extLst>
              <a:ext uri="{FF2B5EF4-FFF2-40B4-BE49-F238E27FC236}">
                <a16:creationId xmlns:a16="http://schemas.microsoft.com/office/drawing/2014/main" id="{CCEDBBAE-7F19-3B6A-286D-464547C5FA99}"/>
              </a:ext>
            </a:extLst>
          </p:cNvPr>
          <p:cNvSpPr/>
          <p:nvPr/>
        </p:nvSpPr>
        <p:spPr>
          <a:xfrm>
            <a:off x="5084409" y="5511977"/>
            <a:ext cx="2232025" cy="568325"/>
          </a:xfrm>
          <a:prstGeom prst="roundRect">
            <a:avLst/>
          </a:prstGeom>
          <a:solidFill>
            <a:srgbClr val="A7D2D7">
              <a:lumMod val="75000"/>
            </a:srgbClr>
          </a:solidFill>
          <a:ln w="12700" cap="flat" cmpd="sng" algn="ctr">
            <a:solidFill>
              <a:srgbClr val="38776C">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a:ln>
                  <a:noFill/>
                </a:ln>
                <a:solidFill>
                  <a:prstClr val="white"/>
                </a:solidFill>
                <a:effectLst/>
                <a:uLnTx/>
                <a:uFillTx/>
                <a:latin typeface="Arial"/>
                <a:ea typeface="+mn-ea"/>
                <a:cs typeface="+mn-cs"/>
              </a:rPr>
              <a:t>SUSTAINABILITY</a:t>
            </a:r>
          </a:p>
        </p:txBody>
      </p:sp>
      <p:sp>
        <p:nvSpPr>
          <p:cNvPr id="14" name="Rettangolo arrotondato 11">
            <a:extLst>
              <a:ext uri="{FF2B5EF4-FFF2-40B4-BE49-F238E27FC236}">
                <a16:creationId xmlns:a16="http://schemas.microsoft.com/office/drawing/2014/main" id="{F49037E8-3141-9D5B-00E3-A6FA27809812}"/>
              </a:ext>
            </a:extLst>
          </p:cNvPr>
          <p:cNvSpPr/>
          <p:nvPr/>
        </p:nvSpPr>
        <p:spPr>
          <a:xfrm>
            <a:off x="5112984" y="1992489"/>
            <a:ext cx="2257425" cy="679450"/>
          </a:xfrm>
          <a:prstGeom prst="roundRect">
            <a:avLst/>
          </a:prstGeom>
          <a:solidFill>
            <a:srgbClr val="56ACB4">
              <a:lumMod val="60000"/>
              <a:lumOff val="40000"/>
            </a:srgbClr>
          </a:solidFill>
          <a:ln w="12700" cap="flat" cmpd="sng" algn="ctr">
            <a:solidFill>
              <a:srgbClr val="38776C">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a:ln>
                  <a:noFill/>
                </a:ln>
                <a:solidFill>
                  <a:prstClr val="white"/>
                </a:solidFill>
                <a:effectLst/>
                <a:uLnTx/>
                <a:uFillTx/>
                <a:latin typeface="Arial"/>
                <a:ea typeface="+mn-ea"/>
                <a:cs typeface="+mn-cs"/>
              </a:rPr>
              <a:t>HEALTH &amp; WELLBEING</a:t>
            </a:r>
          </a:p>
        </p:txBody>
      </p:sp>
      <p:sp>
        <p:nvSpPr>
          <p:cNvPr id="15" name="Segnaposto numero diapositiva 14">
            <a:extLst>
              <a:ext uri="{FF2B5EF4-FFF2-40B4-BE49-F238E27FC236}">
                <a16:creationId xmlns:a16="http://schemas.microsoft.com/office/drawing/2014/main" id="{580FC4D5-90A5-F108-98D9-924B8CA884D5}"/>
              </a:ext>
            </a:extLst>
          </p:cNvPr>
          <p:cNvSpPr>
            <a:spLocks noGrp="1"/>
          </p:cNvSpPr>
          <p:nvPr>
            <p:ph type="sldNum" sz="quarter" idx="8"/>
          </p:nvPr>
        </p:nvSpPr>
        <p:spPr/>
        <p:txBody>
          <a:bodyPr/>
          <a:lstStyle/>
          <a:p>
            <a:pPr lvl="0"/>
            <a:fld id="{46318103-4ADF-4C55-BE88-1573AC9A0F21}" type="slidenum">
              <a:rPr lang="it-IT" smtClean="0"/>
              <a:t>16</a:t>
            </a:fld>
            <a:endParaRPr lang="it-IT"/>
          </a:p>
        </p:txBody>
      </p:sp>
      <p:pic>
        <p:nvPicPr>
          <p:cNvPr id="16" name="Elemento grafico 10">
            <a:extLst>
              <a:ext uri="{FF2B5EF4-FFF2-40B4-BE49-F238E27FC236}">
                <a16:creationId xmlns:a16="http://schemas.microsoft.com/office/drawing/2014/main" id="{7E0BE682-ACD6-0008-0DBC-12971457DB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05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3C98EEA-CD78-2B05-717F-9C97B1808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5" name="Segnaposto testo 5">
            <a:extLst>
              <a:ext uri="{FF2B5EF4-FFF2-40B4-BE49-F238E27FC236}">
                <a16:creationId xmlns:a16="http://schemas.microsoft.com/office/drawing/2014/main" id="{E28BFF37-526E-AE95-EA03-9738EF7AE899}"/>
              </a:ext>
            </a:extLst>
          </p:cNvPr>
          <p:cNvSpPr txBox="1">
            <a:spLocks/>
          </p:cNvSpPr>
          <p:nvPr/>
        </p:nvSpPr>
        <p:spPr bwMode="auto">
          <a:xfrm>
            <a:off x="584200" y="1027727"/>
            <a:ext cx="10982325"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lang="en-US" altLang="it-IT" dirty="0">
                <a:solidFill>
                  <a:srgbClr val="38776C"/>
                </a:solidFill>
              </a:rPr>
              <a:t>AT LOCAL &amp; REGIONAL LEVEL …</a:t>
            </a:r>
          </a:p>
        </p:txBody>
      </p:sp>
      <p:sp>
        <p:nvSpPr>
          <p:cNvPr id="6" name="Content Placeholder 2">
            <a:extLst>
              <a:ext uri="{FF2B5EF4-FFF2-40B4-BE49-F238E27FC236}">
                <a16:creationId xmlns:a16="http://schemas.microsoft.com/office/drawing/2014/main" id="{FF4D6A2F-E9C6-02FC-8932-EA79E0B6B2F5}"/>
              </a:ext>
            </a:extLst>
          </p:cNvPr>
          <p:cNvSpPr txBox="1">
            <a:spLocks/>
          </p:cNvSpPr>
          <p:nvPr/>
        </p:nvSpPr>
        <p:spPr bwMode="auto">
          <a:xfrm>
            <a:off x="586668" y="2594857"/>
            <a:ext cx="4943123" cy="3463925"/>
          </a:xfrm>
          <a:prstGeom prst="rect">
            <a:avLst/>
          </a:prstGeom>
          <a:noFill/>
          <a:ln>
            <a:solidFill>
              <a:srgbClr val="38776C"/>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69B257"/>
              </a:buClr>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r>
              <a:rPr kumimoji="0" lang="it-IT" sz="1800" b="1" i="0" u="none" strike="noStrike" kern="1200" cap="none" spc="0" normalizeH="0" baseline="0" noProof="0" dirty="0" err="1">
                <a:ln>
                  <a:noFill/>
                </a:ln>
                <a:solidFill>
                  <a:srgbClr val="345E9D">
                    <a:lumMod val="85000"/>
                    <a:lumOff val="15000"/>
                  </a:srgbClr>
                </a:solidFill>
                <a:effectLst/>
                <a:uLnTx/>
                <a:uFillTx/>
                <a:latin typeface="Arial"/>
                <a:ea typeface="+mn-ea"/>
                <a:cs typeface="+mn-cs"/>
              </a:rPr>
              <a:t>Regional</a:t>
            </a:r>
            <a:r>
              <a:rPr kumimoji="0" lang="it-IT" sz="1800" b="1" i="0" u="none" strike="noStrike" kern="1200" cap="none" spc="0" normalizeH="0" baseline="0" noProof="0" dirty="0">
                <a:ln>
                  <a:noFill/>
                </a:ln>
                <a:solidFill>
                  <a:srgbClr val="345E9D">
                    <a:lumMod val="85000"/>
                    <a:lumOff val="15000"/>
                  </a:srgbClr>
                </a:solidFill>
                <a:effectLst/>
                <a:uLnTx/>
                <a:uFillTx/>
                <a:latin typeface="Arial"/>
                <a:ea typeface="+mn-ea"/>
                <a:cs typeface="+mn-cs"/>
              </a:rPr>
              <a:t> Air Quality Plans (Abruzzo, Umbria, Lazio)</a:t>
            </a:r>
          </a:p>
          <a:p>
            <a:pPr marL="0" marR="0" lvl="0" indent="0" algn="just" defTabSz="914400" rtl="0" eaLnBrk="1" fontAlgn="base" latinLnBrk="0" hangingPunct="1">
              <a:lnSpc>
                <a:spcPct val="90000"/>
              </a:lnSpc>
              <a:spcBef>
                <a:spcPct val="0"/>
              </a:spcBef>
              <a:spcAft>
                <a:spcPct val="0"/>
              </a:spcAft>
              <a:buClr>
                <a:srgbClr val="69B257"/>
              </a:buClr>
              <a:buSzTx/>
              <a:buNone/>
              <a:tabLst/>
              <a:defRPr/>
            </a:pPr>
            <a:endParaRPr kumimoji="0" lang="it-IT" sz="900" b="1" i="0" u="none" strike="noStrike" kern="1200" cap="none" spc="0" normalizeH="0" baseline="0" noProof="0" dirty="0">
              <a:ln>
                <a:noFill/>
              </a:ln>
              <a:solidFill>
                <a:srgbClr val="345E9D">
                  <a:lumMod val="85000"/>
                  <a:lumOff val="15000"/>
                </a:srgbClr>
              </a:solidFill>
              <a:effectLst/>
              <a:uLnTx/>
              <a:uFillTx/>
              <a:latin typeface="Arial"/>
              <a:ea typeface="+mn-ea"/>
              <a:cs typeface="+mn-cs"/>
            </a:endParaRPr>
          </a:p>
          <a:p>
            <a:pPr marL="228600" marR="0" lvl="0" indent="-228600" algn="just"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r>
              <a:rPr kumimoji="0" lang="en-GB" sz="1800" b="1" i="0" u="none" strike="noStrike" kern="1200" cap="none" spc="0" normalizeH="0" baseline="0" noProof="0" dirty="0">
                <a:ln>
                  <a:noFill/>
                </a:ln>
                <a:solidFill>
                  <a:srgbClr val="38776C">
                    <a:lumMod val="60000"/>
                    <a:lumOff val="40000"/>
                  </a:srgbClr>
                </a:solidFill>
                <a:effectLst/>
                <a:uLnTx/>
                <a:uFillTx/>
                <a:latin typeface="Arial"/>
                <a:ea typeface="+mn-ea"/>
                <a:cs typeface="+mn-cs"/>
              </a:rPr>
              <a:t>ARPA/ARTA (Regional Agencies for the Environment) air quality monitoring networks</a:t>
            </a:r>
          </a:p>
          <a:p>
            <a:pPr marL="0" marR="0" lvl="0" indent="0" algn="just" defTabSz="914400" rtl="0" eaLnBrk="1" fontAlgn="base" latinLnBrk="0" hangingPunct="1">
              <a:lnSpc>
                <a:spcPct val="90000"/>
              </a:lnSpc>
              <a:spcBef>
                <a:spcPct val="0"/>
              </a:spcBef>
              <a:spcAft>
                <a:spcPct val="0"/>
              </a:spcAft>
              <a:buClr>
                <a:srgbClr val="69B257"/>
              </a:buClr>
              <a:buSzTx/>
              <a:buNone/>
              <a:tabLst/>
              <a:defRPr/>
            </a:pPr>
            <a:endParaRPr kumimoji="0" lang="en-GB" sz="900" b="1" i="0" u="none" strike="noStrike" kern="1200" cap="none" spc="0" normalizeH="0" baseline="0" noProof="0" dirty="0">
              <a:ln>
                <a:noFill/>
              </a:ln>
              <a:solidFill>
                <a:srgbClr val="38776C">
                  <a:lumMod val="60000"/>
                  <a:lumOff val="40000"/>
                </a:srgbClr>
              </a:solidFill>
              <a:effectLst/>
              <a:uLnTx/>
              <a:uFillTx/>
              <a:latin typeface="Arial"/>
              <a:ea typeface="+mn-ea"/>
              <a:cs typeface="+mn-cs"/>
            </a:endParaRPr>
          </a:p>
          <a:p>
            <a:pPr marL="228600" marR="0" lvl="0" indent="-228600" algn="just"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r>
              <a:rPr kumimoji="0" lang="en-GB" sz="1800" b="1" i="0" u="none" strike="noStrike" kern="1200" cap="none" spc="0" normalizeH="0" baseline="0" noProof="0" dirty="0">
                <a:ln>
                  <a:noFill/>
                </a:ln>
                <a:solidFill>
                  <a:srgbClr val="345E9D">
                    <a:lumMod val="85000"/>
                    <a:lumOff val="15000"/>
                  </a:srgbClr>
                </a:solidFill>
                <a:effectLst/>
                <a:uLnTx/>
                <a:uFillTx/>
                <a:latin typeface="Arial"/>
                <a:ea typeface="+mn-ea"/>
                <a:cs typeface="+mn-cs"/>
              </a:rPr>
              <a:t>the Energy and Environmental Planning Document (DEASP) of Port Authority (PAC) concerning with mobility, energy and air quality policies and which highlights the monitoring data by ARTA and the production and use of green hydrogen in the port area.</a:t>
            </a:r>
            <a:endParaRPr kumimoji="0" lang="it-IT" sz="1800" b="1" i="0" u="none" strike="noStrike" kern="1200" cap="none" spc="0" normalizeH="0" baseline="0" noProof="0" dirty="0">
              <a:ln>
                <a:noFill/>
              </a:ln>
              <a:solidFill>
                <a:srgbClr val="345E9D">
                  <a:lumMod val="85000"/>
                  <a:lumOff val="15000"/>
                </a:srgbClr>
              </a:solidFill>
              <a:effectLst/>
              <a:uLnTx/>
              <a:uFillTx/>
              <a:latin typeface="Arial"/>
              <a:ea typeface="+mn-ea"/>
              <a:cs typeface="+mn-cs"/>
            </a:endParaRPr>
          </a:p>
          <a:p>
            <a:pPr marL="228600" marR="0" lvl="0" indent="-228600" algn="just"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endParaRPr kumimoji="0" lang="it-IT" sz="1800" b="1" i="0" u="none" strike="noStrike" kern="1200" cap="none" spc="0" normalizeH="0" baseline="0" noProof="0" dirty="0">
              <a:ln>
                <a:noFill/>
              </a:ln>
              <a:solidFill>
                <a:srgbClr val="38776C">
                  <a:lumMod val="60000"/>
                  <a:lumOff val="40000"/>
                </a:srgbClr>
              </a:solidFill>
              <a:effectLst/>
              <a:uLnTx/>
              <a:uFillTx/>
              <a:latin typeface="Arial"/>
              <a:ea typeface="+mn-ea"/>
              <a:cs typeface="+mn-cs"/>
            </a:endParaRPr>
          </a:p>
        </p:txBody>
      </p:sp>
      <p:sp>
        <p:nvSpPr>
          <p:cNvPr id="7" name="Rettangolo arrotondato 4">
            <a:extLst>
              <a:ext uri="{FF2B5EF4-FFF2-40B4-BE49-F238E27FC236}">
                <a16:creationId xmlns:a16="http://schemas.microsoft.com/office/drawing/2014/main" id="{9692B569-DE03-9C96-12D2-A080CB11D515}"/>
              </a:ext>
            </a:extLst>
          </p:cNvPr>
          <p:cNvSpPr/>
          <p:nvPr/>
        </p:nvSpPr>
        <p:spPr>
          <a:xfrm>
            <a:off x="1917876" y="1747440"/>
            <a:ext cx="2009775" cy="636587"/>
          </a:xfrm>
          <a:prstGeom prst="roundRect">
            <a:avLst/>
          </a:prstGeom>
          <a:solidFill>
            <a:srgbClr val="38776C"/>
          </a:solidFill>
          <a:ln w="12700" cap="flat" cmpd="sng" algn="ctr">
            <a:solidFill>
              <a:srgbClr val="38776C">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a:ln>
                  <a:noFill/>
                </a:ln>
                <a:solidFill>
                  <a:prstClr val="white"/>
                </a:solidFill>
                <a:effectLst/>
                <a:uLnTx/>
                <a:uFillTx/>
                <a:latin typeface="Arial"/>
                <a:ea typeface="+mn-ea"/>
                <a:cs typeface="+mn-cs"/>
              </a:rPr>
              <a:t>AIR QUALITY &amp; EMISSIONS</a:t>
            </a:r>
          </a:p>
        </p:txBody>
      </p:sp>
      <p:sp>
        <p:nvSpPr>
          <p:cNvPr id="8" name="Content Placeholder 2">
            <a:extLst>
              <a:ext uri="{FF2B5EF4-FFF2-40B4-BE49-F238E27FC236}">
                <a16:creationId xmlns:a16="http://schemas.microsoft.com/office/drawing/2014/main" id="{3260996A-E2A6-EF36-DA16-82D08610BB74}"/>
              </a:ext>
            </a:extLst>
          </p:cNvPr>
          <p:cNvSpPr txBox="1">
            <a:spLocks/>
          </p:cNvSpPr>
          <p:nvPr/>
        </p:nvSpPr>
        <p:spPr bwMode="auto">
          <a:xfrm>
            <a:off x="6224851" y="2594857"/>
            <a:ext cx="4943123" cy="3463924"/>
          </a:xfrm>
          <a:prstGeom prst="rect">
            <a:avLst/>
          </a:prstGeom>
          <a:noFill/>
          <a:ln>
            <a:solidFill>
              <a:srgbClr val="38776C"/>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69B257"/>
              </a:buClr>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r>
              <a:rPr kumimoji="0" lang="en-GB" sz="1800" b="1" i="0" u="none" strike="noStrike" kern="1200" cap="none" spc="0" normalizeH="0" baseline="0" noProof="0" dirty="0">
                <a:ln>
                  <a:noFill/>
                </a:ln>
                <a:solidFill>
                  <a:srgbClr val="38776C">
                    <a:lumMod val="60000"/>
                    <a:lumOff val="40000"/>
                  </a:srgbClr>
                </a:solidFill>
                <a:effectLst/>
                <a:uLnTx/>
                <a:uFillTx/>
                <a:latin typeface="Arial"/>
                <a:ea typeface="+mn-ea"/>
                <a:cs typeface="+mn-cs"/>
              </a:rPr>
              <a:t>The Integrated Regional Transport Plan of Abruzzo Region (PRIT) </a:t>
            </a:r>
          </a:p>
          <a:p>
            <a:pPr marL="228600" marR="0" lvl="0" indent="-228600" algn="just"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endParaRPr kumimoji="0" lang="en-GB" sz="900" b="1" i="0" u="none" strike="noStrike" kern="1200" cap="none" spc="0" normalizeH="0" baseline="0" noProof="0" dirty="0">
              <a:ln>
                <a:noFill/>
              </a:ln>
              <a:solidFill>
                <a:srgbClr val="38776C">
                  <a:lumMod val="60000"/>
                  <a:lumOff val="40000"/>
                </a:srgbClr>
              </a:solidFill>
              <a:effectLst/>
              <a:uLnTx/>
              <a:uFillTx/>
              <a:latin typeface="Arial"/>
              <a:ea typeface="+mn-ea"/>
              <a:cs typeface="+mn-cs"/>
            </a:endParaRPr>
          </a:p>
          <a:p>
            <a:pPr marL="228600" marR="0" lvl="0" indent="-228600" algn="just"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r>
              <a:rPr kumimoji="0" lang="en-GB" sz="1800" b="1" i="0" u="none" strike="noStrike" kern="1200" cap="none" spc="0" normalizeH="0" baseline="0" noProof="0" dirty="0">
                <a:ln>
                  <a:noFill/>
                </a:ln>
                <a:solidFill>
                  <a:srgbClr val="345E9D">
                    <a:lumMod val="85000"/>
                    <a:lumOff val="15000"/>
                  </a:srgbClr>
                </a:solidFill>
                <a:effectLst/>
                <a:uLnTx/>
                <a:uFillTx/>
                <a:latin typeface="Arial"/>
                <a:ea typeface="+mn-ea"/>
                <a:cs typeface="+mn-cs"/>
              </a:rPr>
              <a:t>PUMS (Urban Plan of Sustainable Development) adopted by municipalities (L’Aquila and Pescara in Abruzzo; Terni in Umbria and Rome in Lazio)</a:t>
            </a:r>
          </a:p>
          <a:p>
            <a:pPr marL="228600" marR="0" lvl="0" indent="-228600" algn="just"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endParaRPr kumimoji="0" lang="en-GB" sz="900" b="1" i="0" u="none" strike="noStrike" kern="1200" cap="none" spc="0" normalizeH="0" baseline="0" noProof="0" dirty="0">
              <a:ln>
                <a:noFill/>
              </a:ln>
              <a:solidFill>
                <a:srgbClr val="345E9D">
                  <a:lumMod val="85000"/>
                  <a:lumOff val="15000"/>
                </a:srgbClr>
              </a:solidFill>
              <a:effectLst/>
              <a:uLnTx/>
              <a:uFillTx/>
              <a:latin typeface="Arial"/>
              <a:ea typeface="+mn-ea"/>
              <a:cs typeface="+mn-cs"/>
            </a:endParaRPr>
          </a:p>
          <a:p>
            <a:pPr marL="228600" marR="0" lvl="0" indent="-228600" algn="just"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r>
              <a:rPr kumimoji="0" lang="en-GB" sz="1800" b="1" i="0" u="none" strike="noStrike" kern="1200" cap="none" spc="0" normalizeH="0" baseline="0" noProof="0" dirty="0">
                <a:ln>
                  <a:noFill/>
                </a:ln>
                <a:solidFill>
                  <a:srgbClr val="38776C">
                    <a:lumMod val="60000"/>
                    <a:lumOff val="40000"/>
                  </a:srgbClr>
                </a:solidFill>
                <a:effectLst/>
                <a:uLnTx/>
                <a:uFillTx/>
                <a:latin typeface="Arial"/>
                <a:ea typeface="+mn-ea"/>
                <a:cs typeface="+mn-cs"/>
              </a:rPr>
              <a:t>The Regional Strategy on Sustainable Development, which is under realization at Abruzzo and Umbria Regions and which has been approved by Lazio Region </a:t>
            </a:r>
            <a:endParaRPr kumimoji="0" lang="it-IT" sz="1800" b="1" i="0" u="none" strike="noStrike" kern="1200" cap="none" spc="0" normalizeH="0" baseline="0" noProof="0" dirty="0">
              <a:ln>
                <a:noFill/>
              </a:ln>
              <a:solidFill>
                <a:srgbClr val="38776C">
                  <a:lumMod val="60000"/>
                  <a:lumOff val="40000"/>
                </a:srgbClr>
              </a:solidFill>
              <a:effectLst/>
              <a:uLnTx/>
              <a:uFillTx/>
              <a:latin typeface="Arial"/>
              <a:ea typeface="+mn-ea"/>
              <a:cs typeface="+mn-cs"/>
            </a:endParaRPr>
          </a:p>
          <a:p>
            <a:pPr marL="228600" marR="0" lvl="0" indent="-228600" algn="just" defTabSz="914400" rtl="0" eaLnBrk="1" fontAlgn="base" latinLnBrk="0" hangingPunct="1">
              <a:lnSpc>
                <a:spcPct val="90000"/>
              </a:lnSpc>
              <a:spcBef>
                <a:spcPct val="0"/>
              </a:spcBef>
              <a:spcAft>
                <a:spcPct val="0"/>
              </a:spcAft>
              <a:buClr>
                <a:srgbClr val="69B257"/>
              </a:buClr>
              <a:buSzTx/>
              <a:buFont typeface="Wingdings" pitchFamily="2" charset="2"/>
              <a:buChar char="§"/>
              <a:tabLst/>
              <a:defRPr/>
            </a:pPr>
            <a:endParaRPr kumimoji="0" lang="it-IT" sz="1800" b="1" i="0" u="none" strike="noStrike" kern="1200" cap="none" spc="0" normalizeH="0" baseline="0" noProof="0" dirty="0">
              <a:ln>
                <a:noFill/>
              </a:ln>
              <a:solidFill>
                <a:srgbClr val="38776C">
                  <a:lumMod val="60000"/>
                  <a:lumOff val="40000"/>
                </a:srgbClr>
              </a:solidFill>
              <a:effectLst/>
              <a:uLnTx/>
              <a:uFillTx/>
              <a:latin typeface="Arial"/>
              <a:ea typeface="+mn-ea"/>
              <a:cs typeface="+mn-cs"/>
            </a:endParaRPr>
          </a:p>
        </p:txBody>
      </p:sp>
      <p:sp>
        <p:nvSpPr>
          <p:cNvPr id="9" name="Rettangolo arrotondato 6">
            <a:extLst>
              <a:ext uri="{FF2B5EF4-FFF2-40B4-BE49-F238E27FC236}">
                <a16:creationId xmlns:a16="http://schemas.microsoft.com/office/drawing/2014/main" id="{9A5F4E79-09B6-FF92-B3D7-3217B5493828}"/>
              </a:ext>
            </a:extLst>
          </p:cNvPr>
          <p:cNvSpPr/>
          <p:nvPr/>
        </p:nvSpPr>
        <p:spPr>
          <a:xfrm>
            <a:off x="7691524" y="1745852"/>
            <a:ext cx="2009775" cy="638175"/>
          </a:xfrm>
          <a:prstGeom prst="roundRect">
            <a:avLst/>
          </a:prstGeom>
          <a:solidFill>
            <a:srgbClr val="38776C"/>
          </a:solidFill>
          <a:ln w="12700" cap="flat" cmpd="sng" algn="ctr">
            <a:solidFill>
              <a:srgbClr val="38776C">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a:ln>
                  <a:noFill/>
                </a:ln>
                <a:solidFill>
                  <a:prstClr val="white"/>
                </a:solidFill>
                <a:effectLst/>
                <a:uLnTx/>
                <a:uFillTx/>
                <a:latin typeface="Arial"/>
                <a:ea typeface="+mn-ea"/>
                <a:cs typeface="+mn-cs"/>
              </a:rPr>
              <a:t>MOBILITY</a:t>
            </a:r>
          </a:p>
        </p:txBody>
      </p:sp>
      <p:sp>
        <p:nvSpPr>
          <p:cNvPr id="10" name="Segnaposto numero diapositiva 9">
            <a:extLst>
              <a:ext uri="{FF2B5EF4-FFF2-40B4-BE49-F238E27FC236}">
                <a16:creationId xmlns:a16="http://schemas.microsoft.com/office/drawing/2014/main" id="{03642018-A276-FE26-7A94-7E59F7676025}"/>
              </a:ext>
            </a:extLst>
          </p:cNvPr>
          <p:cNvSpPr>
            <a:spLocks noGrp="1"/>
          </p:cNvSpPr>
          <p:nvPr>
            <p:ph type="sldNum" sz="quarter" idx="8"/>
          </p:nvPr>
        </p:nvSpPr>
        <p:spPr/>
        <p:txBody>
          <a:bodyPr/>
          <a:lstStyle/>
          <a:p>
            <a:pPr lvl="0"/>
            <a:fld id="{46318103-4ADF-4C55-BE88-1573AC9A0F21}" type="slidenum">
              <a:rPr lang="it-IT" smtClean="0"/>
              <a:t>17</a:t>
            </a:fld>
            <a:endParaRPr lang="it-IT"/>
          </a:p>
        </p:txBody>
      </p:sp>
    </p:spTree>
    <p:extLst>
      <p:ext uri="{BB962C8B-B14F-4D97-AF65-F5344CB8AC3E}">
        <p14:creationId xmlns:p14="http://schemas.microsoft.com/office/powerpoint/2010/main" val="3892368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0C5AB52-3D97-B3C2-1F1C-0ED3526F2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5" name="Segnaposto testo 5">
            <a:extLst>
              <a:ext uri="{FF2B5EF4-FFF2-40B4-BE49-F238E27FC236}">
                <a16:creationId xmlns:a16="http://schemas.microsoft.com/office/drawing/2014/main" id="{5BA13DAB-4B46-1C63-1C2D-F2FB7EB529E1}"/>
              </a:ext>
            </a:extLst>
          </p:cNvPr>
          <p:cNvSpPr txBox="1">
            <a:spLocks/>
          </p:cNvSpPr>
          <p:nvPr/>
        </p:nvSpPr>
        <p:spPr bwMode="auto">
          <a:xfrm>
            <a:off x="584200" y="1027727"/>
            <a:ext cx="10982325"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lang="en-US" altLang="it-IT" dirty="0">
                <a:solidFill>
                  <a:srgbClr val="38776C"/>
                </a:solidFill>
              </a:rPr>
              <a:t>CONTINUATION (replication, transfer, market uptake)</a:t>
            </a:r>
          </a:p>
        </p:txBody>
      </p:sp>
      <p:sp>
        <p:nvSpPr>
          <p:cNvPr id="6" name="Content Placeholder 2">
            <a:extLst>
              <a:ext uri="{FF2B5EF4-FFF2-40B4-BE49-F238E27FC236}">
                <a16:creationId xmlns:a16="http://schemas.microsoft.com/office/drawing/2014/main" id="{003BD631-9505-9F53-F95B-4202D9E35416}"/>
              </a:ext>
            </a:extLst>
          </p:cNvPr>
          <p:cNvSpPr txBox="1">
            <a:spLocks/>
          </p:cNvSpPr>
          <p:nvPr/>
        </p:nvSpPr>
        <p:spPr bwMode="auto">
          <a:xfrm>
            <a:off x="735013" y="1627188"/>
            <a:ext cx="989171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69B257"/>
              </a:buClr>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base" latinLnBrk="0" hangingPunct="1">
              <a:lnSpc>
                <a:spcPct val="90000"/>
              </a:lnSpc>
              <a:spcBef>
                <a:spcPct val="0"/>
              </a:spcBef>
              <a:spcAft>
                <a:spcPct val="0"/>
              </a:spcAft>
              <a:buClr>
                <a:srgbClr val="69B257"/>
              </a:buClr>
              <a:buSzTx/>
              <a:buFont typeface="Arial" panose="020B0604020202020204" pitchFamily="34" charset="0"/>
              <a:buNone/>
              <a:tabLst/>
              <a:defRPr/>
            </a:pPr>
            <a:r>
              <a:rPr kumimoji="0" lang="en-US" altLang="it-IT" sz="2000" b="1" i="0" u="none" strike="noStrike" kern="1200" cap="none" spc="0" normalizeH="0" baseline="0" noProof="0">
                <a:ln>
                  <a:noFill/>
                </a:ln>
                <a:solidFill>
                  <a:srgbClr val="00B050"/>
                </a:solidFill>
                <a:effectLst/>
                <a:uLnTx/>
                <a:uFillTx/>
                <a:latin typeface="Arial"/>
                <a:ea typeface="+mn-ea"/>
                <a:cs typeface="+mn-cs"/>
              </a:rPr>
              <a:t>LIFE3H is the first project to introduce Hydrogen Valleys in the center of Italy as well as H2 extra-urban public transport.</a:t>
            </a:r>
          </a:p>
          <a:p>
            <a:pPr marL="228600" marR="0" lvl="0" indent="-228600" algn="l" defTabSz="914400" rtl="0" eaLnBrk="1" fontAlgn="base" latinLnBrk="0" hangingPunct="1">
              <a:lnSpc>
                <a:spcPct val="90000"/>
              </a:lnSpc>
              <a:spcBef>
                <a:spcPct val="0"/>
              </a:spcBef>
              <a:spcAft>
                <a:spcPct val="0"/>
              </a:spcAft>
              <a:buClr>
                <a:srgbClr val="69B257"/>
              </a:buClr>
              <a:buSzTx/>
              <a:buFont typeface="Arial" panose="020B0604020202020204" pitchFamily="34" charset="0"/>
              <a:buNone/>
              <a:tabLst/>
              <a:defRPr/>
            </a:pPr>
            <a:r>
              <a:rPr kumimoji="0" lang="en-US" altLang="it-IT" sz="2200" b="1" i="1" u="none" strike="noStrike" kern="1200" cap="none" spc="0" normalizeH="0" baseline="0" noProof="0">
                <a:ln>
                  <a:noFill/>
                </a:ln>
                <a:solidFill>
                  <a:srgbClr val="336699"/>
                </a:solidFill>
                <a:effectLst/>
                <a:uLnTx/>
                <a:uFillTx/>
                <a:latin typeface="Tahoma" panose="020B0604030504040204" pitchFamily="34" charset="0"/>
                <a:ea typeface="+mn-ea"/>
                <a:cs typeface="+mn-cs"/>
              </a:rPr>
              <a:t>  </a:t>
            </a:r>
            <a:endParaRPr kumimoji="0" lang="en-GB" altLang="it-IT" sz="2200" b="1" i="1" u="none" strike="noStrike" kern="1200" cap="none" spc="0" normalizeH="0" baseline="0" noProof="0" dirty="0">
              <a:ln>
                <a:noFill/>
              </a:ln>
              <a:solidFill>
                <a:srgbClr val="336699"/>
              </a:solidFill>
              <a:effectLst/>
              <a:uLnTx/>
              <a:uFillTx/>
              <a:latin typeface="Tahoma" panose="020B0604030504040204" pitchFamily="34" charset="0"/>
              <a:ea typeface="+mn-ea"/>
              <a:cs typeface="+mn-cs"/>
            </a:endParaRPr>
          </a:p>
        </p:txBody>
      </p:sp>
      <p:pic>
        <p:nvPicPr>
          <p:cNvPr id="7" name="Picture 4">
            <a:extLst>
              <a:ext uri="{FF2B5EF4-FFF2-40B4-BE49-F238E27FC236}">
                <a16:creationId xmlns:a16="http://schemas.microsoft.com/office/drawing/2014/main" id="{28621224-A824-F180-1932-5DF13E5FC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2305051"/>
            <a:ext cx="747395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numero diapositiva 7">
            <a:extLst>
              <a:ext uri="{FF2B5EF4-FFF2-40B4-BE49-F238E27FC236}">
                <a16:creationId xmlns:a16="http://schemas.microsoft.com/office/drawing/2014/main" id="{CFF701A0-793A-0ED7-BDF1-61A1394BC984}"/>
              </a:ext>
            </a:extLst>
          </p:cNvPr>
          <p:cNvSpPr>
            <a:spLocks noGrp="1"/>
          </p:cNvSpPr>
          <p:nvPr>
            <p:ph type="sldNum" sz="quarter" idx="8"/>
          </p:nvPr>
        </p:nvSpPr>
        <p:spPr/>
        <p:txBody>
          <a:bodyPr/>
          <a:lstStyle/>
          <a:p>
            <a:pPr lvl="0"/>
            <a:fld id="{46318103-4ADF-4C55-BE88-1573AC9A0F21}" type="slidenum">
              <a:rPr lang="it-IT" smtClean="0"/>
              <a:t>18</a:t>
            </a:fld>
            <a:endParaRPr lang="it-IT"/>
          </a:p>
        </p:txBody>
      </p:sp>
      <p:pic>
        <p:nvPicPr>
          <p:cNvPr id="9" name="Elemento grafico 10">
            <a:extLst>
              <a:ext uri="{FF2B5EF4-FFF2-40B4-BE49-F238E27FC236}">
                <a16:creationId xmlns:a16="http://schemas.microsoft.com/office/drawing/2014/main" id="{ACD8F9D8-C7C7-924B-5358-D77D3B17D9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912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0298C3A-29D4-C026-C076-A88406E2D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5" name="Segnaposto testo 5">
            <a:extLst>
              <a:ext uri="{FF2B5EF4-FFF2-40B4-BE49-F238E27FC236}">
                <a16:creationId xmlns:a16="http://schemas.microsoft.com/office/drawing/2014/main" id="{5192571D-6CB2-A280-C860-E6FB8DEB0735}"/>
              </a:ext>
            </a:extLst>
          </p:cNvPr>
          <p:cNvSpPr txBox="1">
            <a:spLocks/>
          </p:cNvSpPr>
          <p:nvPr/>
        </p:nvSpPr>
        <p:spPr bwMode="auto">
          <a:xfrm>
            <a:off x="584200" y="1027727"/>
            <a:ext cx="10982325"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lang="en-US" altLang="it-IT" dirty="0">
                <a:solidFill>
                  <a:srgbClr val="38776C"/>
                </a:solidFill>
              </a:rPr>
              <a:t>CONTINUATION – DEDICATED ACTIONS AND PLANS</a:t>
            </a:r>
          </a:p>
        </p:txBody>
      </p:sp>
      <p:sp>
        <p:nvSpPr>
          <p:cNvPr id="6" name="Content Placeholder 2">
            <a:extLst>
              <a:ext uri="{FF2B5EF4-FFF2-40B4-BE49-F238E27FC236}">
                <a16:creationId xmlns:a16="http://schemas.microsoft.com/office/drawing/2014/main" id="{325CB0F6-1F7A-4256-8428-856C9DAAF9BA}"/>
              </a:ext>
            </a:extLst>
          </p:cNvPr>
          <p:cNvSpPr txBox="1">
            <a:spLocks/>
          </p:cNvSpPr>
          <p:nvPr/>
        </p:nvSpPr>
        <p:spPr bwMode="auto">
          <a:xfrm>
            <a:off x="711199" y="1794052"/>
            <a:ext cx="10769601" cy="422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69B257"/>
              </a:buClr>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Realization of a strategy for the continuous investment and development of the 3 HVs </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dedicated action (D2. Hydrogen Valley Growth Strategy), where the exploitation strategy is focused (D2.3), as well as a deliverable dedicated to the </a:t>
            </a:r>
            <a:r>
              <a:rPr kumimoji="0" lang="en-GB" altLang="en-US" sz="2000" b="0" i="0" u="none" strike="noStrike" kern="1200" cap="none" spc="0" normalizeH="0" baseline="0" noProof="0" dirty="0" err="1">
                <a:ln>
                  <a:noFill/>
                </a:ln>
                <a:solidFill>
                  <a:srgbClr val="38776C"/>
                </a:solidFill>
                <a:effectLst/>
                <a:uLnTx/>
                <a:uFillTx/>
                <a:latin typeface="Arial"/>
                <a:ea typeface="+mn-ea"/>
                <a:cs typeface="Arial" panose="020B0604020202020204" pitchFamily="34" charset="0"/>
              </a:rPr>
              <a:t>AfterLife</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implementation strategy (D5.6, D5.7) </a:t>
            </a:r>
          </a:p>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endParaRPr kumimoji="0" lang="en-GB" altLang="en-US" sz="9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Dedicated </a:t>
            </a: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agreements </a:t>
            </a:r>
            <a:r>
              <a:rPr kumimoji="0" lang="en-GB" altLang="en-US" sz="20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between the project partners </a:t>
            </a:r>
          </a:p>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endParaRPr kumimoji="0" lang="en-GB" altLang="en-US" sz="9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Replicability</a:t>
            </a:r>
            <a:r>
              <a:rPr kumimoji="0" lang="en-GB" altLang="en-US" sz="20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in two new sites </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a:t>
            </a:r>
            <a:r>
              <a:rPr kumimoji="0" lang="en-GB" altLang="en-US" sz="2000" b="0" i="0" u="none" strike="noStrike" kern="1200" cap="none" spc="0" normalizeH="0" baseline="0" noProof="0" dirty="0" err="1">
                <a:ln>
                  <a:noFill/>
                </a:ln>
                <a:solidFill>
                  <a:srgbClr val="38776C"/>
                </a:solidFill>
                <a:effectLst/>
                <a:uLnTx/>
                <a:uFillTx/>
                <a:latin typeface="Arial"/>
                <a:ea typeface="+mn-ea"/>
                <a:cs typeface="Arial" panose="020B0604020202020204" pitchFamily="34" charset="0"/>
              </a:rPr>
              <a:t>subaction</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D2.2) </a:t>
            </a:r>
          </a:p>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endParaRPr kumimoji="0" lang="en-GB" altLang="en-US" sz="9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MOU </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between the </a:t>
            </a:r>
            <a:r>
              <a:rPr kumimoji="0" lang="en-GB" altLang="en-US" sz="20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three Regions </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a:t>
            </a:r>
            <a:r>
              <a:rPr kumimoji="0" lang="en-GB" altLang="en-US" sz="2000" b="0" i="0" u="none" strike="noStrike" kern="1200" cap="none" spc="0" normalizeH="0" baseline="0" noProof="0" dirty="0" err="1">
                <a:ln>
                  <a:noFill/>
                </a:ln>
                <a:solidFill>
                  <a:srgbClr val="38776C"/>
                </a:solidFill>
                <a:effectLst/>
                <a:uLnTx/>
                <a:uFillTx/>
                <a:latin typeface="Arial"/>
                <a:ea typeface="+mn-ea"/>
                <a:cs typeface="Arial" panose="020B0604020202020204" pitchFamily="34" charset="0"/>
              </a:rPr>
              <a:t>subaction</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D2.3)</a:t>
            </a:r>
          </a:p>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endParaRPr kumimoji="0" lang="en-GB" altLang="en-US" sz="9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Continuous involvement of </a:t>
            </a: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stakeholders and networking activities</a:t>
            </a:r>
          </a:p>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endParaRPr kumimoji="0" lang="en-GB" altLang="en-US" sz="9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l" defTabSz="914400" rtl="0" eaLnBrk="1" fontAlgn="base" latinLnBrk="0" hangingPunct="1">
              <a:lnSpc>
                <a:spcPct val="110000"/>
              </a:lnSpc>
              <a:spcBef>
                <a:spcPct val="0"/>
              </a:spcBef>
              <a:spcAft>
                <a:spcPct val="0"/>
              </a:spcAft>
              <a:buClr>
                <a:srgbClr val="69B257"/>
              </a:buClr>
              <a:buSzTx/>
              <a:buFont typeface="Wingdings" panose="05000000000000000000" pitchFamily="2" charset="2"/>
              <a:buChar char="§"/>
              <a:tabLst/>
              <a:defRPr/>
            </a:pP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Integration and coordination </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of initiatives, strategies and funding</a:t>
            </a:r>
          </a:p>
          <a:p>
            <a:pPr marR="0" lvl="0" algn="l" defTabSz="914400" rtl="0" eaLnBrk="1" fontAlgn="base" latinLnBrk="0" hangingPunct="1">
              <a:lnSpc>
                <a:spcPct val="90000"/>
              </a:lnSpc>
              <a:spcBef>
                <a:spcPct val="0"/>
              </a:spcBef>
              <a:spcAft>
                <a:spcPct val="0"/>
              </a:spcAft>
              <a:buClr>
                <a:srgbClr val="69B257"/>
              </a:buClr>
              <a:buSzTx/>
              <a:buFont typeface="Wingdings" panose="05000000000000000000" pitchFamily="2" charset="2"/>
              <a:buChar char="§"/>
              <a:tabLst/>
              <a:defRPr/>
            </a:pPr>
            <a:endParaRPr kumimoji="0" lang="en-GB" altLang="en-US" sz="21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l" defTabSz="914400" rtl="0" eaLnBrk="1" fontAlgn="base" latinLnBrk="0" hangingPunct="1">
              <a:lnSpc>
                <a:spcPct val="90000"/>
              </a:lnSpc>
              <a:spcBef>
                <a:spcPct val="0"/>
              </a:spcBef>
              <a:spcAft>
                <a:spcPct val="0"/>
              </a:spcAft>
              <a:buClr>
                <a:srgbClr val="69B257"/>
              </a:buClr>
              <a:buSzTx/>
              <a:buFont typeface="Wingdings" panose="05000000000000000000" pitchFamily="2" charset="2"/>
              <a:buChar char="§"/>
              <a:tabLst/>
              <a:defRPr/>
            </a:pPr>
            <a:endParaRPr kumimoji="0" lang="en-GB" altLang="en-US"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p:txBody>
      </p:sp>
      <p:sp>
        <p:nvSpPr>
          <p:cNvPr id="7" name="Segnaposto numero diapositiva 6">
            <a:extLst>
              <a:ext uri="{FF2B5EF4-FFF2-40B4-BE49-F238E27FC236}">
                <a16:creationId xmlns:a16="http://schemas.microsoft.com/office/drawing/2014/main" id="{0FCC4058-9E34-5DBC-935E-AFE94DD2B125}"/>
              </a:ext>
            </a:extLst>
          </p:cNvPr>
          <p:cNvSpPr>
            <a:spLocks noGrp="1"/>
          </p:cNvSpPr>
          <p:nvPr>
            <p:ph type="sldNum" sz="quarter" idx="8"/>
          </p:nvPr>
        </p:nvSpPr>
        <p:spPr/>
        <p:txBody>
          <a:bodyPr/>
          <a:lstStyle/>
          <a:p>
            <a:pPr lvl="0"/>
            <a:fld id="{46318103-4ADF-4C55-BE88-1573AC9A0F21}" type="slidenum">
              <a:rPr lang="it-IT" smtClean="0"/>
              <a:t>19</a:t>
            </a:fld>
            <a:endParaRPr lang="it-IT"/>
          </a:p>
        </p:txBody>
      </p:sp>
      <p:pic>
        <p:nvPicPr>
          <p:cNvPr id="8" name="Elemento grafico 10">
            <a:extLst>
              <a:ext uri="{FF2B5EF4-FFF2-40B4-BE49-F238E27FC236}">
                <a16:creationId xmlns:a16="http://schemas.microsoft.com/office/drawing/2014/main" id="{7521AFF9-EE2E-0C0F-2E2C-3A9D152819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84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a:extLst>
              <a:ext uri="{FF2B5EF4-FFF2-40B4-BE49-F238E27FC236}">
                <a16:creationId xmlns:a16="http://schemas.microsoft.com/office/drawing/2014/main" id="{8D5C10C0-939D-43AA-A254-A57C583D2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21" name="CasellaDiTesto 6">
            <a:extLst>
              <a:ext uri="{FF2B5EF4-FFF2-40B4-BE49-F238E27FC236}">
                <a16:creationId xmlns:a16="http://schemas.microsoft.com/office/drawing/2014/main" id="{5AC94A89-F8EF-4D20-9BB5-6A627593633C}"/>
              </a:ext>
            </a:extLst>
          </p:cNvPr>
          <p:cNvSpPr txBox="1">
            <a:spLocks noChangeArrowheads="1"/>
          </p:cNvSpPr>
          <p:nvPr/>
        </p:nvSpPr>
        <p:spPr bwMode="auto">
          <a:xfrm>
            <a:off x="1339850" y="6365875"/>
            <a:ext cx="69516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900" dirty="0">
                <a:solidFill>
                  <a:srgbClr val="333333"/>
                </a:solidFill>
              </a:rPr>
              <a:t>[LIFE 30 ENV/IT/000575]</a:t>
            </a:r>
          </a:p>
        </p:txBody>
      </p:sp>
      <p:pic>
        <p:nvPicPr>
          <p:cNvPr id="22" name="Elemento grafico 10">
            <a:extLst>
              <a:ext uri="{FF2B5EF4-FFF2-40B4-BE49-F238E27FC236}">
                <a16:creationId xmlns:a16="http://schemas.microsoft.com/office/drawing/2014/main" id="{348D5AAC-05B9-4588-98DA-6A926A4F91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testo 5">
            <a:extLst>
              <a:ext uri="{FF2B5EF4-FFF2-40B4-BE49-F238E27FC236}">
                <a16:creationId xmlns:a16="http://schemas.microsoft.com/office/drawing/2014/main" id="{1CA559E2-1AC1-B66A-EA8C-E7FB9E836F34}"/>
              </a:ext>
            </a:extLst>
          </p:cNvPr>
          <p:cNvSpPr txBox="1">
            <a:spLocks/>
          </p:cNvSpPr>
          <p:nvPr/>
        </p:nvSpPr>
        <p:spPr bwMode="auto">
          <a:xfrm>
            <a:off x="2686086" y="296862"/>
            <a:ext cx="6819827"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kumimoji="0" lang="it-IT" altLang="it-IT" sz="3000" b="1" i="0" u="none" strike="noStrike" kern="1200" cap="none" spc="0" normalizeH="0" baseline="0" noProof="0" dirty="0">
                <a:ln>
                  <a:noFill/>
                </a:ln>
                <a:solidFill>
                  <a:srgbClr val="38776C"/>
                </a:solidFill>
                <a:effectLst/>
                <a:uLnTx/>
                <a:uFillTx/>
                <a:latin typeface="Arial" panose="020B0604020202020204" pitchFamily="34" charset="0"/>
                <a:ea typeface="+mn-ea"/>
                <a:cs typeface="Arial" panose="020B0604020202020204" pitchFamily="34" charset="0"/>
              </a:rPr>
              <a:t>GENERAL PROJECT INFORMATION</a:t>
            </a:r>
          </a:p>
        </p:txBody>
      </p:sp>
      <p:sp>
        <p:nvSpPr>
          <p:cNvPr id="7" name="Segnaposto contenuto 6">
            <a:extLst>
              <a:ext uri="{FF2B5EF4-FFF2-40B4-BE49-F238E27FC236}">
                <a16:creationId xmlns:a16="http://schemas.microsoft.com/office/drawing/2014/main" id="{C044948F-CE97-7864-3CE8-F17B479C2E7B}"/>
              </a:ext>
            </a:extLst>
          </p:cNvPr>
          <p:cNvSpPr txBox="1">
            <a:spLocks/>
          </p:cNvSpPr>
          <p:nvPr/>
        </p:nvSpPr>
        <p:spPr bwMode="auto">
          <a:xfrm>
            <a:off x="528621" y="1128631"/>
            <a:ext cx="7544225" cy="495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ts val="2400"/>
              </a:lnSpc>
              <a:spcBef>
                <a:spcPts val="1000"/>
              </a:spcBef>
              <a:spcAft>
                <a:spcPct val="0"/>
              </a:spcAft>
              <a:buClr>
                <a:srgbClr val="69B257"/>
              </a:buClr>
              <a:buFont typeface="Arial" panose="020B0604020202020204" pitchFamily="34" charset="0"/>
              <a:buChar char="•"/>
              <a:defRPr sz="1800" kern="1200">
                <a:solidFill>
                  <a:schemeClr val="tx1"/>
                </a:solidFill>
                <a:latin typeface="+mn-lt"/>
                <a:ea typeface="+mn-ea"/>
                <a:cs typeface="+mn-cs"/>
              </a:defRPr>
            </a:lvl1pPr>
            <a:lvl2pPr marL="685800" indent="-228600" algn="l" rtl="0" eaLnBrk="0" fontAlgn="base" hangingPunct="0">
              <a:lnSpc>
                <a:spcPts val="22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en-GB" altLang="it-IT"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PROPOSAL REFERENCE</a:t>
            </a:r>
            <a:r>
              <a:rPr kumimoji="0" lang="en-GB" altLang="it-IT" sz="21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LIFE20 ENV/IT/000575</a:t>
            </a:r>
          </a:p>
          <a:p>
            <a:pPr marR="0" lvl="0" algn="just"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en-GB" altLang="it-IT"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TITLE: </a:t>
            </a:r>
            <a:r>
              <a:rPr kumimoji="0" lang="en-GB" altLang="it-IT" sz="21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Hydrogen demonstration in city, port and mountain area to develop integrated hydrogen valleys (</a:t>
            </a:r>
            <a:r>
              <a:rPr kumimoji="0" lang="en-GB" altLang="it-IT"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ACRONYM: </a:t>
            </a:r>
            <a:r>
              <a:rPr kumimoji="0" lang="en-GB" altLang="it-IT" sz="21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LIFE3H)</a:t>
            </a:r>
          </a:p>
          <a:p>
            <a:pPr marR="0" lvl="0" algn="just"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en-GB" altLang="it-IT"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CALL: </a:t>
            </a:r>
            <a:r>
              <a:rPr kumimoji="0" lang="en-GB" altLang="it-IT" sz="21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LIFE2020 – Environment and Resource Efficiency</a:t>
            </a:r>
            <a:endParaRPr kumimoji="0" lang="en-GB" altLang="it-IT"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just"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en-GB" altLang="it-IT"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SECTOR</a:t>
            </a:r>
            <a:r>
              <a:rPr kumimoji="0" lang="en-GB" altLang="it-IT" sz="21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Air quality and emissions including urban environment</a:t>
            </a:r>
          </a:p>
          <a:p>
            <a:pPr marR="0" lvl="0" algn="just"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en-GB" altLang="it-IT"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START DATE: </a:t>
            </a:r>
            <a:r>
              <a:rPr kumimoji="0" lang="en-GB" altLang="it-IT" sz="21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01/09/2021 -  </a:t>
            </a:r>
            <a:r>
              <a:rPr kumimoji="0" lang="en-GB" altLang="it-IT"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END DATE: </a:t>
            </a:r>
            <a:r>
              <a:rPr kumimoji="0" lang="en-GB" altLang="it-IT" sz="21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30/09/2025</a:t>
            </a:r>
          </a:p>
          <a:p>
            <a:pPr marR="0" lvl="0" algn="just"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en-GB" altLang="it-IT"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BUDGET:</a:t>
            </a:r>
            <a:r>
              <a:rPr kumimoji="0" lang="en-GB" altLang="it-IT" sz="21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€ 6.339.853 </a:t>
            </a:r>
            <a:r>
              <a:rPr kumimoji="0" lang="en-GB" altLang="it-IT" sz="21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EU contribution: </a:t>
            </a:r>
            <a:r>
              <a:rPr kumimoji="0" lang="en-GB" altLang="it-IT" sz="21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€ 2.978.671 (46,98%)</a:t>
            </a:r>
          </a:p>
          <a:p>
            <a:pPr lvl="0" algn="just" eaLnBrk="1" hangingPunct="1">
              <a:buFont typeface="Wingdings" panose="05000000000000000000" pitchFamily="2" charset="2"/>
              <a:buChar char="§"/>
              <a:defRPr/>
            </a:pPr>
            <a:r>
              <a:rPr lang="en-GB" altLang="it-IT" sz="2100" b="1" dirty="0">
                <a:solidFill>
                  <a:srgbClr val="38776C"/>
                </a:solidFill>
                <a:latin typeface="Arial"/>
                <a:cs typeface="Arial" panose="020B0604020202020204" pitchFamily="34" charset="0"/>
              </a:rPr>
              <a:t>ON GOING AMENDMENT: </a:t>
            </a:r>
            <a:r>
              <a:rPr lang="en-GB" altLang="it-IT" sz="2100" dirty="0">
                <a:solidFill>
                  <a:srgbClr val="38776C"/>
                </a:solidFill>
                <a:latin typeface="Arial"/>
                <a:cs typeface="Arial" panose="020B0604020202020204" pitchFamily="34" charset="0"/>
              </a:rPr>
              <a:t>for</a:t>
            </a:r>
            <a:r>
              <a:rPr lang="en-GB" altLang="it-IT" sz="2100" b="1" dirty="0">
                <a:solidFill>
                  <a:srgbClr val="38776C"/>
                </a:solidFill>
                <a:latin typeface="Arial"/>
                <a:cs typeface="Arial" panose="020B0604020202020204" pitchFamily="34" charset="0"/>
              </a:rPr>
              <a:t> </a:t>
            </a:r>
            <a:r>
              <a:rPr lang="en-GB" altLang="it-IT" sz="2100" dirty="0">
                <a:solidFill>
                  <a:srgbClr val="38776C"/>
                </a:solidFill>
                <a:latin typeface="Arial"/>
                <a:cs typeface="Arial" panose="020B0604020202020204" pitchFamily="34" charset="0"/>
              </a:rPr>
              <a:t>HRS design/realization and BUS tender delays and additional budget requirements</a:t>
            </a:r>
          </a:p>
        </p:txBody>
      </p:sp>
      <p:pic>
        <p:nvPicPr>
          <p:cNvPr id="8" name="Immagine 7">
            <a:extLst>
              <a:ext uri="{FF2B5EF4-FFF2-40B4-BE49-F238E27FC236}">
                <a16:creationId xmlns:a16="http://schemas.microsoft.com/office/drawing/2014/main" id="{37BA5CB6-17EA-D9E0-E9B4-A95189B8BA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322" y="1027678"/>
            <a:ext cx="3954347" cy="4667728"/>
          </a:xfrm>
          <a:prstGeom prst="rect">
            <a:avLst/>
          </a:prstGeom>
        </p:spPr>
      </p:pic>
      <p:sp>
        <p:nvSpPr>
          <p:cNvPr id="13" name="Segnaposto numero diapositiva 12">
            <a:extLst>
              <a:ext uri="{FF2B5EF4-FFF2-40B4-BE49-F238E27FC236}">
                <a16:creationId xmlns:a16="http://schemas.microsoft.com/office/drawing/2014/main" id="{FC511F0E-5B69-E5D5-0E1C-3A05406AB8AD}"/>
              </a:ext>
            </a:extLst>
          </p:cNvPr>
          <p:cNvSpPr>
            <a:spLocks noGrp="1"/>
          </p:cNvSpPr>
          <p:nvPr>
            <p:ph type="sldNum" sz="quarter" idx="8"/>
          </p:nvPr>
        </p:nvSpPr>
        <p:spPr/>
        <p:txBody>
          <a:bodyPr/>
          <a:lstStyle/>
          <a:p>
            <a:pPr lvl="0"/>
            <a:fld id="{46318103-4ADF-4C55-BE88-1573AC9A0F21}" type="slidenum">
              <a:rPr lang="it-IT" smtClean="0"/>
              <a:t>2</a:t>
            </a:fld>
            <a:endParaRPr lang="it-IT"/>
          </a:p>
        </p:txBody>
      </p:sp>
    </p:spTree>
    <p:extLst>
      <p:ext uri="{BB962C8B-B14F-4D97-AF65-F5344CB8AC3E}">
        <p14:creationId xmlns:p14="http://schemas.microsoft.com/office/powerpoint/2010/main" val="3806394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70ACF01-7601-4AB1-4FA3-1A2A4E8E2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5" name="Segnaposto testo 5">
            <a:extLst>
              <a:ext uri="{FF2B5EF4-FFF2-40B4-BE49-F238E27FC236}">
                <a16:creationId xmlns:a16="http://schemas.microsoft.com/office/drawing/2014/main" id="{77B7D29E-D686-BE05-8493-FBAD4A3A6F1D}"/>
              </a:ext>
            </a:extLst>
          </p:cNvPr>
          <p:cNvSpPr txBox="1">
            <a:spLocks/>
          </p:cNvSpPr>
          <p:nvPr/>
        </p:nvSpPr>
        <p:spPr bwMode="auto">
          <a:xfrm>
            <a:off x="584200" y="1027727"/>
            <a:ext cx="10982325"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lang="en-US" altLang="it-IT" dirty="0">
                <a:solidFill>
                  <a:srgbClr val="38776C"/>
                </a:solidFill>
              </a:rPr>
              <a:t>CONTINUATION – DEDICATED FUNDING</a:t>
            </a:r>
          </a:p>
        </p:txBody>
      </p:sp>
      <p:sp>
        <p:nvSpPr>
          <p:cNvPr id="6" name="Content Placeholder 2">
            <a:extLst>
              <a:ext uri="{FF2B5EF4-FFF2-40B4-BE49-F238E27FC236}">
                <a16:creationId xmlns:a16="http://schemas.microsoft.com/office/drawing/2014/main" id="{25578906-9059-FE42-A4D6-AC4D3B3328EB}"/>
              </a:ext>
            </a:extLst>
          </p:cNvPr>
          <p:cNvSpPr txBox="1">
            <a:spLocks/>
          </p:cNvSpPr>
          <p:nvPr/>
        </p:nvSpPr>
        <p:spPr bwMode="auto">
          <a:xfrm>
            <a:off x="512763" y="1524000"/>
            <a:ext cx="11444287" cy="488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69B257"/>
              </a:buClr>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90000"/>
              </a:lnSpc>
              <a:spcBef>
                <a:spcPct val="0"/>
              </a:spcBef>
              <a:spcAft>
                <a:spcPct val="0"/>
              </a:spcAft>
              <a:buClr>
                <a:srgbClr val="69B257"/>
              </a:buClr>
              <a:buSzTx/>
              <a:buNone/>
              <a:tabLst/>
              <a:defRPr/>
            </a:pPr>
            <a:endParaRPr kumimoji="0" lang="en-GB" altLang="en-US" sz="9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just" defTabSz="914400" rtl="0" eaLnBrk="0" fontAlgn="base" latinLnBrk="0" hangingPunct="0">
              <a:lnSpc>
                <a:spcPct val="90000"/>
              </a:lnSpc>
              <a:spcBef>
                <a:spcPts val="1000"/>
              </a:spcBef>
              <a:spcAft>
                <a:spcPct val="0"/>
              </a:spcAft>
              <a:buClr>
                <a:srgbClr val="69B257"/>
              </a:buClr>
              <a:buSzTx/>
              <a:buFont typeface="Wingdings" panose="05000000000000000000" pitchFamily="2" charset="2"/>
              <a:buChar char="§"/>
              <a:tabLst/>
              <a:defRPr/>
            </a:pPr>
            <a:r>
              <a:rPr lang="en-GB" altLang="en-US" sz="2000" dirty="0">
                <a:solidFill>
                  <a:srgbClr val="38776C"/>
                </a:solidFill>
                <a:latin typeface="Arial"/>
                <a:cs typeface="Arial" panose="020B0604020202020204" pitchFamily="34" charset="0"/>
              </a:rPr>
              <a:t>F</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und of the Italian Ministry of Infrastructures and Transport for the implementation of the </a:t>
            </a: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National Strategic Plan for Sustainable Mobility  </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(PSNMS, approved with </a:t>
            </a:r>
            <a:r>
              <a:rPr kumimoji="0" lang="en-GB" altLang="en-US" sz="2000" b="0" i="0" u="none" strike="noStrike" kern="1200" cap="none" spc="0" normalizeH="0" baseline="0" noProof="0" dirty="0" err="1">
                <a:ln>
                  <a:noFill/>
                </a:ln>
                <a:solidFill>
                  <a:srgbClr val="38776C"/>
                </a:solidFill>
                <a:effectLst/>
                <a:uLnTx/>
                <a:uFillTx/>
                <a:latin typeface="Arial"/>
                <a:ea typeface="+mn-ea"/>
                <a:cs typeface="Arial" panose="020B0604020202020204" pitchFamily="34" charset="0"/>
              </a:rPr>
              <a:t>Dpcm</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of 24/04/19, no.1360, </a:t>
            </a:r>
            <a:r>
              <a:rPr kumimoji="0" lang="en-GB" altLang="en-US" sz="2000" b="0"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e.g. </a:t>
            </a:r>
            <a:r>
              <a:rPr lang="en-GB" altLang="en-US" sz="2000" u="sng" dirty="0">
                <a:solidFill>
                  <a:srgbClr val="38776C"/>
                </a:solidFill>
                <a:latin typeface="Arial"/>
                <a:cs typeface="Arial" panose="020B0604020202020204" pitchFamily="34" charset="0"/>
              </a:rPr>
              <a:t>TUA e Terni</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a:t>
            </a:r>
          </a:p>
          <a:p>
            <a:pPr marR="0" lvl="0" algn="just" defTabSz="914400" rtl="0" eaLnBrk="0" fontAlgn="base" latinLnBrk="0" hangingPunct="0">
              <a:lnSpc>
                <a:spcPct val="90000"/>
              </a:lnSpc>
              <a:spcBef>
                <a:spcPts val="1000"/>
              </a:spcBef>
              <a:spcAft>
                <a:spcPct val="0"/>
              </a:spcAft>
              <a:buClr>
                <a:srgbClr val="69B257"/>
              </a:buClr>
              <a:buSzTx/>
              <a:buFont typeface="Wingdings" panose="05000000000000000000" pitchFamily="2" charset="2"/>
              <a:buChar char="§"/>
              <a:tabLst/>
              <a:defRPr/>
            </a:pPr>
            <a:endParaRPr kumimoji="0" lang="en-GB" altLang="en-US" sz="9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just" defTabSz="914400" rtl="0" eaLnBrk="0" fontAlgn="base" latinLnBrk="0" hangingPunct="0">
              <a:lnSpc>
                <a:spcPct val="90000"/>
              </a:lnSpc>
              <a:spcBef>
                <a:spcPts val="1000"/>
              </a:spcBef>
              <a:spcAft>
                <a:spcPct val="0"/>
              </a:spcAft>
              <a:buClr>
                <a:srgbClr val="69B257"/>
              </a:buClr>
              <a:buSzTx/>
              <a:buFont typeface="Wingdings" panose="05000000000000000000" pitchFamily="2" charset="2"/>
              <a:buChar char="§"/>
              <a:tabLst/>
              <a:defRPr/>
            </a:pP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PNRR funds</a:t>
            </a:r>
            <a:r>
              <a:rPr kumimoji="0" lang="en-GB" altLang="en-US" sz="20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57 billions have been foreseen for the mission named “green transition” which clearly includes hydrogen between its main actions (</a:t>
            </a:r>
            <a:r>
              <a:rPr kumimoji="0" lang="en-GB" altLang="en-US" sz="2000" b="0"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e.g. M2C2I3.1 H2 Civitavecchia 7.5 M€);</a:t>
            </a:r>
          </a:p>
          <a:p>
            <a:pPr marR="0" lvl="0" algn="just" defTabSz="914400" rtl="0" eaLnBrk="0" fontAlgn="base" latinLnBrk="0" hangingPunct="0">
              <a:lnSpc>
                <a:spcPct val="90000"/>
              </a:lnSpc>
              <a:spcBef>
                <a:spcPts val="1000"/>
              </a:spcBef>
              <a:spcAft>
                <a:spcPct val="0"/>
              </a:spcAft>
              <a:buClr>
                <a:srgbClr val="69B257"/>
              </a:buClr>
              <a:buSzTx/>
              <a:buFont typeface="Wingdings" panose="05000000000000000000" pitchFamily="2" charset="2"/>
              <a:buChar char="§"/>
              <a:tabLst/>
              <a:defRPr/>
            </a:pPr>
            <a:endParaRPr kumimoji="0" lang="en-GB" altLang="en-US" sz="9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just" defTabSz="914400" rtl="0" eaLnBrk="0" fontAlgn="base" latinLnBrk="0" hangingPunct="0">
              <a:lnSpc>
                <a:spcPct val="90000"/>
              </a:lnSpc>
              <a:spcBef>
                <a:spcPts val="1000"/>
              </a:spcBef>
              <a:spcAft>
                <a:spcPct val="0"/>
              </a:spcAft>
              <a:buClr>
                <a:srgbClr val="69B257"/>
              </a:buClr>
              <a:buSzTx/>
              <a:buFont typeface="Wingdings" panose="05000000000000000000" pitchFamily="2" charset="2"/>
              <a:buChar char="§"/>
              <a:tabLst/>
              <a:defRPr/>
            </a:pP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The </a:t>
            </a: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2021-2027 Structural Funds</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with particular attention to fund related to the following priorities: Smarter Europe; Greener carbon free Europe; More connected Europe;</a:t>
            </a:r>
          </a:p>
          <a:p>
            <a:pPr marR="0" lvl="0" algn="just" defTabSz="914400" rtl="0" eaLnBrk="0" fontAlgn="base" latinLnBrk="0" hangingPunct="0">
              <a:lnSpc>
                <a:spcPct val="90000"/>
              </a:lnSpc>
              <a:spcBef>
                <a:spcPts val="1000"/>
              </a:spcBef>
              <a:spcAft>
                <a:spcPct val="0"/>
              </a:spcAft>
              <a:buClr>
                <a:srgbClr val="69B257"/>
              </a:buClr>
              <a:buSzTx/>
              <a:buFont typeface="Wingdings" panose="05000000000000000000" pitchFamily="2" charset="2"/>
              <a:buChar char="§"/>
              <a:tabLst/>
              <a:defRPr/>
            </a:pPr>
            <a:endParaRPr kumimoji="0" lang="en-GB" altLang="en-US" sz="9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just" defTabSz="914400" rtl="0" eaLnBrk="0" fontAlgn="base" latinLnBrk="0" hangingPunct="0">
              <a:lnSpc>
                <a:spcPct val="90000"/>
              </a:lnSpc>
              <a:spcBef>
                <a:spcPts val="1000"/>
              </a:spcBef>
              <a:spcAft>
                <a:spcPct val="0"/>
              </a:spcAft>
              <a:buClr>
                <a:srgbClr val="69B257"/>
              </a:buClr>
              <a:buSzTx/>
              <a:buFont typeface="Wingdings" panose="05000000000000000000" pitchFamily="2" charset="2"/>
              <a:buChar char="§"/>
              <a:tabLst/>
              <a:defRPr/>
            </a:pP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At </a:t>
            </a: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EU level</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main funds suitable for hydrogen based activities and projects are: Horizon Europe; CEF; Innovation Fund;</a:t>
            </a:r>
          </a:p>
          <a:p>
            <a:pPr marR="0" lvl="0" algn="just" defTabSz="914400" rtl="0" eaLnBrk="0" fontAlgn="base" latinLnBrk="0" hangingPunct="0">
              <a:lnSpc>
                <a:spcPct val="90000"/>
              </a:lnSpc>
              <a:spcBef>
                <a:spcPts val="1000"/>
              </a:spcBef>
              <a:spcAft>
                <a:spcPct val="0"/>
              </a:spcAft>
              <a:buClr>
                <a:srgbClr val="69B257"/>
              </a:buClr>
              <a:buSzTx/>
              <a:buFont typeface="Wingdings" panose="05000000000000000000" pitchFamily="2" charset="2"/>
              <a:buChar char="§"/>
              <a:tabLst/>
              <a:defRPr/>
            </a:pPr>
            <a:endParaRPr kumimoji="0" lang="en-GB" altLang="en-US" sz="9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just" defTabSz="914400" rtl="0" eaLnBrk="0" fontAlgn="base" latinLnBrk="0" hangingPunct="0">
              <a:lnSpc>
                <a:spcPct val="90000"/>
              </a:lnSpc>
              <a:spcBef>
                <a:spcPts val="1000"/>
              </a:spcBef>
              <a:spcAft>
                <a:spcPct val="0"/>
              </a:spcAft>
              <a:buClr>
                <a:srgbClr val="69B257"/>
              </a:buClr>
              <a:buSzTx/>
              <a:buFont typeface="Wingdings" panose="05000000000000000000" pitchFamily="2" charset="2"/>
              <a:buChar char="§"/>
              <a:tabLst/>
              <a:defRPr/>
            </a:pPr>
            <a:r>
              <a:rPr kumimoji="0" lang="en-GB" altLang="en-US" sz="2000" b="1" i="0" u="sng" strike="noStrike" kern="1200" cap="none" spc="0" normalizeH="0" baseline="0" noProof="0" dirty="0" err="1">
                <a:ln>
                  <a:noFill/>
                </a:ln>
                <a:solidFill>
                  <a:srgbClr val="38776C"/>
                </a:solidFill>
                <a:effectLst/>
                <a:uLnTx/>
                <a:uFillTx/>
                <a:latin typeface="Arial"/>
                <a:ea typeface="+mn-ea"/>
                <a:cs typeface="Arial" panose="020B0604020202020204" pitchFamily="34" charset="0"/>
              </a:rPr>
              <a:t>Synergie</a:t>
            </a: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 between public and private partners </a:t>
            </a:r>
            <a:r>
              <a:rPr kumimoji="0" lang="en-GB"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and between </a:t>
            </a:r>
            <a:r>
              <a:rPr kumimoji="0" lang="en-GB"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rPr>
              <a:t>regions / public administrations.</a:t>
            </a:r>
            <a:endParaRPr kumimoji="0" lang="it-IT" altLang="en-US" sz="2000" b="1" i="0" u="sng"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l" defTabSz="914400" rtl="0" eaLnBrk="0" fontAlgn="base" latinLnBrk="0" hangingPunct="0">
              <a:lnSpc>
                <a:spcPct val="90000"/>
              </a:lnSpc>
              <a:spcBef>
                <a:spcPts val="1000"/>
              </a:spcBef>
              <a:spcAft>
                <a:spcPct val="0"/>
              </a:spcAft>
              <a:buClr>
                <a:srgbClr val="69B257"/>
              </a:buClr>
              <a:buSzTx/>
              <a:buFont typeface="Wingdings" panose="05000000000000000000" pitchFamily="2" charset="2"/>
              <a:buChar char="§"/>
              <a:tabLst/>
              <a:defRPr/>
            </a:pPr>
            <a:endParaRPr kumimoji="0" lang="it-IT" altLang="en-US" sz="20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l" defTabSz="914400" rtl="0" eaLnBrk="1" fontAlgn="base" latinLnBrk="0" hangingPunct="1">
              <a:lnSpc>
                <a:spcPct val="90000"/>
              </a:lnSpc>
              <a:spcBef>
                <a:spcPct val="0"/>
              </a:spcBef>
              <a:spcAft>
                <a:spcPct val="0"/>
              </a:spcAft>
              <a:buClr>
                <a:srgbClr val="69B257"/>
              </a:buClr>
              <a:buSzTx/>
              <a:buFont typeface="Wingdings" panose="05000000000000000000" pitchFamily="2" charset="2"/>
              <a:buChar char="§"/>
              <a:tabLst/>
              <a:defRPr/>
            </a:pPr>
            <a:endParaRPr kumimoji="0" lang="en-GB" altLang="en-US" sz="20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p:txBody>
      </p:sp>
      <p:sp>
        <p:nvSpPr>
          <p:cNvPr id="7" name="Segnaposto numero diapositiva 6">
            <a:extLst>
              <a:ext uri="{FF2B5EF4-FFF2-40B4-BE49-F238E27FC236}">
                <a16:creationId xmlns:a16="http://schemas.microsoft.com/office/drawing/2014/main" id="{283153DE-04C0-DC06-DBF1-653FD77DF47E}"/>
              </a:ext>
            </a:extLst>
          </p:cNvPr>
          <p:cNvSpPr>
            <a:spLocks noGrp="1"/>
          </p:cNvSpPr>
          <p:nvPr>
            <p:ph type="sldNum" sz="quarter" idx="8"/>
          </p:nvPr>
        </p:nvSpPr>
        <p:spPr/>
        <p:txBody>
          <a:bodyPr/>
          <a:lstStyle/>
          <a:p>
            <a:pPr lvl="0"/>
            <a:fld id="{46318103-4ADF-4C55-BE88-1573AC9A0F21}" type="slidenum">
              <a:rPr lang="it-IT" smtClean="0"/>
              <a:t>20</a:t>
            </a:fld>
            <a:endParaRPr lang="it-IT"/>
          </a:p>
        </p:txBody>
      </p:sp>
      <p:pic>
        <p:nvPicPr>
          <p:cNvPr id="8" name="Elemento grafico 10">
            <a:extLst>
              <a:ext uri="{FF2B5EF4-FFF2-40B4-BE49-F238E27FC236}">
                <a16:creationId xmlns:a16="http://schemas.microsoft.com/office/drawing/2014/main" id="{A17E594B-22A0-CB0C-E51F-EDB5007FA5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48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1">
            <a:extLst>
              <a:ext uri="{FF2B5EF4-FFF2-40B4-BE49-F238E27FC236}">
                <a16:creationId xmlns:a16="http://schemas.microsoft.com/office/drawing/2014/main" id="{3B2F2F12-8ECB-4660-BA4D-4FFD1262D3C9}"/>
              </a:ext>
            </a:extLst>
          </p:cNvPr>
          <p:cNvSpPr>
            <a:spLocks noGrp="1" noChangeArrowheads="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69B257"/>
              </a:buClr>
              <a:buFont typeface="Arial" panose="020B0604020202020204" pitchFamily="34" charset="0"/>
              <a:buChar char="•"/>
              <a:defRPr sz="2400">
                <a:solidFill>
                  <a:schemeClr val="tx1"/>
                </a:solidFill>
                <a:latin typeface="Arial" panose="020B0604020202020204" pitchFamily="34" charset="0"/>
              </a:defRPr>
            </a:lvl1pPr>
            <a:lvl2pPr marL="742950" indent="-285750">
              <a:lnSpc>
                <a:spcPct val="90000"/>
              </a:lnSpc>
              <a:spcBef>
                <a:spcPts val="500"/>
              </a:spcBef>
              <a:buClr>
                <a:srgbClr val="69B257"/>
              </a:buClr>
              <a:buFont typeface="Arial" panose="020B0604020202020204" pitchFamily="34" charset="0"/>
              <a:buChar char="•"/>
              <a:defRPr sz="2000">
                <a:solidFill>
                  <a:schemeClr val="tx1"/>
                </a:solidFill>
                <a:latin typeface="Arial" panose="020B0604020202020204" pitchFamily="34" charset="0"/>
              </a:defRPr>
            </a:lvl2pPr>
            <a:lvl3pPr marL="1143000" indent="-228600">
              <a:lnSpc>
                <a:spcPct val="90000"/>
              </a:lnSpc>
              <a:spcBef>
                <a:spcPts val="500"/>
              </a:spcBef>
              <a:buClr>
                <a:srgbClr val="69B257"/>
              </a:buClr>
              <a:buFont typeface="Arial" panose="020B0604020202020204" pitchFamily="34" charset="0"/>
              <a:buChar char="•"/>
              <a:defRPr>
                <a:solidFill>
                  <a:schemeClr val="tx1"/>
                </a:solidFill>
                <a:latin typeface="Arial" panose="020B0604020202020204" pitchFamily="34" charset="0"/>
              </a:defRPr>
            </a:lvl3pPr>
            <a:lvl4pPr marL="1600200" indent="-228600">
              <a:lnSpc>
                <a:spcPct val="90000"/>
              </a:lnSpc>
              <a:spcBef>
                <a:spcPts val="500"/>
              </a:spcBef>
              <a:buClr>
                <a:srgbClr val="69B257"/>
              </a:buClr>
              <a:buFont typeface="Arial" panose="020B0604020202020204" pitchFamily="34" charset="0"/>
              <a:buChar char="•"/>
              <a:defRPr sz="1600">
                <a:solidFill>
                  <a:schemeClr val="tx1"/>
                </a:solidFill>
                <a:latin typeface="Arial" panose="020B0604020202020204" pitchFamily="34" charset="0"/>
              </a:defRPr>
            </a:lvl4pPr>
            <a:lvl5pPr marL="2057400" indent="-228600">
              <a:lnSpc>
                <a:spcPct val="90000"/>
              </a:lnSpc>
              <a:spcBef>
                <a:spcPts val="500"/>
              </a:spcBef>
              <a:buClr>
                <a:srgbClr val="69B257"/>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9B257"/>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9B257"/>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9B257"/>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9B257"/>
              </a:buClr>
              <a:buFont typeface="Arial" panose="020B0604020202020204" pitchFamily="34" charset="0"/>
              <a:buChar char="•"/>
              <a:defRPr sz="1600">
                <a:solidFill>
                  <a:schemeClr val="tx1"/>
                </a:solidFill>
                <a:latin typeface="Arial" panose="020B0604020202020204" pitchFamily="34" charset="0"/>
              </a:defRPr>
            </a:lvl9pPr>
          </a:lstStyle>
          <a:p>
            <a:pPr>
              <a:lnSpc>
                <a:spcPct val="100000"/>
              </a:lnSpc>
              <a:spcBef>
                <a:spcPct val="0"/>
              </a:spcBef>
              <a:buClrTx/>
              <a:buFontTx/>
              <a:buNone/>
            </a:pPr>
            <a:fld id="{9150554B-2F1C-433F-9202-330E113E5B0B}" type="slidenum">
              <a:rPr lang="it-IT" altLang="it-IT" sz="1100" smtClean="0">
                <a:solidFill>
                  <a:srgbClr val="69B257"/>
                </a:solidFill>
              </a:rPr>
              <a:pPr>
                <a:lnSpc>
                  <a:spcPct val="100000"/>
                </a:lnSpc>
                <a:spcBef>
                  <a:spcPct val="0"/>
                </a:spcBef>
                <a:buClrTx/>
                <a:buFontTx/>
                <a:buNone/>
              </a:pPr>
              <a:t>21</a:t>
            </a:fld>
            <a:endParaRPr lang="it-IT" altLang="it-IT" sz="1100">
              <a:solidFill>
                <a:srgbClr val="69B257"/>
              </a:solidFill>
            </a:endParaRPr>
          </a:p>
        </p:txBody>
      </p:sp>
      <p:pic>
        <p:nvPicPr>
          <p:cNvPr id="10" name="Immagine 9">
            <a:extLst>
              <a:ext uri="{FF2B5EF4-FFF2-40B4-BE49-F238E27FC236}">
                <a16:creationId xmlns:a16="http://schemas.microsoft.com/office/drawing/2014/main" id="{0ED0168F-D364-430E-A158-563241327C69}"/>
              </a:ext>
            </a:extLst>
          </p:cNvPr>
          <p:cNvPicPr>
            <a:picLocks noChangeAspect="1"/>
          </p:cNvPicPr>
          <p:nvPr/>
        </p:nvPicPr>
        <p:blipFill>
          <a:blip r:embed="rId2"/>
          <a:stretch>
            <a:fillRect/>
          </a:stretch>
        </p:blipFill>
        <p:spPr>
          <a:xfrm>
            <a:off x="132824" y="6317210"/>
            <a:ext cx="549801" cy="428333"/>
          </a:xfrm>
          <a:prstGeom prst="rect">
            <a:avLst/>
          </a:prstGeom>
        </p:spPr>
      </p:pic>
      <p:sp>
        <p:nvSpPr>
          <p:cNvPr id="11" name="Segnaposto testo 11">
            <a:extLst>
              <a:ext uri="{FF2B5EF4-FFF2-40B4-BE49-F238E27FC236}">
                <a16:creationId xmlns:a16="http://schemas.microsoft.com/office/drawing/2014/main" id="{841D764C-C435-513A-0F32-78210E8DECA8}"/>
              </a:ext>
            </a:extLst>
          </p:cNvPr>
          <p:cNvSpPr txBox="1">
            <a:spLocks/>
          </p:cNvSpPr>
          <p:nvPr/>
        </p:nvSpPr>
        <p:spPr bwMode="auto">
          <a:xfrm>
            <a:off x="0" y="3230218"/>
            <a:ext cx="4337050" cy="259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Clr>
                <a:srgbClr val="69B257"/>
              </a:buClr>
              <a:buFont typeface="Arial" panose="020B0604020202020204" pitchFamily="34" charset="0"/>
              <a:buNone/>
            </a:pPr>
            <a:r>
              <a:rPr lang="it-IT" altLang="it-IT" sz="4000" b="1" dirty="0" err="1">
                <a:solidFill>
                  <a:srgbClr val="00B050"/>
                </a:solidFill>
              </a:rPr>
              <a:t>Visit</a:t>
            </a:r>
            <a:r>
              <a:rPr lang="it-IT" altLang="it-IT" sz="4000" b="1" dirty="0">
                <a:solidFill>
                  <a:srgbClr val="00B050"/>
                </a:solidFill>
              </a:rPr>
              <a:t>  </a:t>
            </a:r>
            <a:r>
              <a:rPr lang="it-IT" altLang="it-IT" sz="4000" b="1" dirty="0" err="1">
                <a:solidFill>
                  <a:srgbClr val="00B050"/>
                </a:solidFill>
              </a:rPr>
              <a:t>our</a:t>
            </a:r>
            <a:r>
              <a:rPr lang="it-IT" altLang="it-IT" sz="4000" b="1" dirty="0">
                <a:solidFill>
                  <a:srgbClr val="00B050"/>
                </a:solidFill>
              </a:rPr>
              <a:t> website!</a:t>
            </a:r>
          </a:p>
          <a:p>
            <a:pPr algn="ctr" eaLnBrk="1" hangingPunct="1">
              <a:lnSpc>
                <a:spcPct val="90000"/>
              </a:lnSpc>
              <a:spcBef>
                <a:spcPts val="1000"/>
              </a:spcBef>
              <a:buClr>
                <a:srgbClr val="69B257"/>
              </a:buClr>
              <a:buFont typeface="Arial" panose="020B0604020202020204" pitchFamily="34" charset="0"/>
              <a:buNone/>
            </a:pPr>
            <a:r>
              <a:rPr lang="it-IT" altLang="it-IT" sz="4000" b="1" dirty="0">
                <a:solidFill>
                  <a:schemeClr val="accent1"/>
                </a:solidFill>
              </a:rPr>
              <a:t>www.life3h.eu</a:t>
            </a:r>
          </a:p>
        </p:txBody>
      </p:sp>
      <p:sp>
        <p:nvSpPr>
          <p:cNvPr id="13" name="Segnaposto testo 11">
            <a:extLst>
              <a:ext uri="{FF2B5EF4-FFF2-40B4-BE49-F238E27FC236}">
                <a16:creationId xmlns:a16="http://schemas.microsoft.com/office/drawing/2014/main" id="{0DD93302-4040-7A40-6529-842CDC9DE23F}"/>
              </a:ext>
            </a:extLst>
          </p:cNvPr>
          <p:cNvSpPr txBox="1">
            <a:spLocks/>
          </p:cNvSpPr>
          <p:nvPr/>
        </p:nvSpPr>
        <p:spPr bwMode="auto">
          <a:xfrm>
            <a:off x="8724898" y="3607904"/>
            <a:ext cx="3311389" cy="225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Clr>
                <a:srgbClr val="69B257"/>
              </a:buClr>
              <a:buFont typeface="Arial" panose="020B0604020202020204" pitchFamily="34" charset="0"/>
              <a:buNone/>
            </a:pPr>
            <a:r>
              <a:rPr lang="it-IT" altLang="it-IT" sz="3200" b="1" dirty="0">
                <a:solidFill>
                  <a:srgbClr val="00B050"/>
                </a:solidFill>
              </a:rPr>
              <a:t>E-mail </a:t>
            </a:r>
            <a:r>
              <a:rPr lang="it-IT" altLang="it-IT" sz="3200" b="1" dirty="0" err="1">
                <a:solidFill>
                  <a:srgbClr val="00B050"/>
                </a:solidFill>
              </a:rPr>
              <a:t>us</a:t>
            </a:r>
            <a:r>
              <a:rPr lang="it-IT" altLang="it-IT" sz="3200" b="1" dirty="0">
                <a:solidFill>
                  <a:srgbClr val="00B050"/>
                </a:solidFill>
              </a:rPr>
              <a:t> </a:t>
            </a:r>
            <a:r>
              <a:rPr lang="it-IT" altLang="it-IT" sz="3200" b="1" dirty="0" err="1">
                <a:solidFill>
                  <a:srgbClr val="00B050"/>
                </a:solidFill>
              </a:rPr>
              <a:t>at</a:t>
            </a:r>
            <a:r>
              <a:rPr lang="it-IT" altLang="it-IT" sz="3200" b="1" dirty="0">
                <a:solidFill>
                  <a:srgbClr val="00B050"/>
                </a:solidFill>
              </a:rPr>
              <a:t>:</a:t>
            </a:r>
          </a:p>
          <a:p>
            <a:pPr algn="ctr" eaLnBrk="1" hangingPunct="1">
              <a:lnSpc>
                <a:spcPct val="90000"/>
              </a:lnSpc>
              <a:spcBef>
                <a:spcPts val="1000"/>
              </a:spcBef>
              <a:buClr>
                <a:srgbClr val="69B257"/>
              </a:buClr>
              <a:buFont typeface="Arial" panose="020B0604020202020204" pitchFamily="34" charset="0"/>
              <a:buNone/>
            </a:pPr>
            <a:r>
              <a:rPr lang="it-IT" altLang="it-IT" sz="3200" b="1" dirty="0">
                <a:solidFill>
                  <a:schemeClr val="accent1"/>
                </a:solidFill>
              </a:rPr>
              <a:t>info@life3h.eu</a:t>
            </a:r>
          </a:p>
        </p:txBody>
      </p:sp>
      <p:sp>
        <p:nvSpPr>
          <p:cNvPr id="14" name="Segnaposto testo 11">
            <a:extLst>
              <a:ext uri="{FF2B5EF4-FFF2-40B4-BE49-F238E27FC236}">
                <a16:creationId xmlns:a16="http://schemas.microsoft.com/office/drawing/2014/main" id="{D3A744F2-2279-5A45-4F76-127DA85924D8}"/>
              </a:ext>
            </a:extLst>
          </p:cNvPr>
          <p:cNvSpPr txBox="1">
            <a:spLocks/>
          </p:cNvSpPr>
          <p:nvPr/>
        </p:nvSpPr>
        <p:spPr>
          <a:xfrm>
            <a:off x="4163035" y="4662178"/>
            <a:ext cx="4234382" cy="1163948"/>
          </a:xfrm>
          <a:prstGeom prst="rect">
            <a:avLst/>
          </a:prstGeom>
          <a:noFill/>
          <a:ln>
            <a:noFill/>
          </a:ln>
        </p:spPr>
        <p:txBody>
          <a:bodyPr vert="horz" wrap="square" lIns="91440" tIns="45720" rIns="91440" bIns="45720" anchor="ctr" anchorCtr="0" compatLnSpc="1">
            <a:noAutofit/>
          </a:bodyPr>
          <a:lstStyle>
            <a:lvl1pPr marL="0" marR="0" lvl="0" indent="0" algn="ctr" defTabSz="914400" rtl="0" fontAlgn="auto" hangingPunct="1">
              <a:lnSpc>
                <a:spcPct val="90000"/>
              </a:lnSpc>
              <a:spcBef>
                <a:spcPts val="1000"/>
              </a:spcBef>
              <a:spcAft>
                <a:spcPts val="0"/>
              </a:spcAft>
              <a:buSzPct val="100000"/>
              <a:buFont typeface="Arial" pitchFamily="34"/>
              <a:buNone/>
              <a:tabLst/>
              <a:defRPr lang="it-IT" sz="1200" b="1" i="0" u="none" strike="noStrike" kern="1200" cap="none" spc="0" baseline="0">
                <a:solidFill>
                  <a:srgbClr val="009999"/>
                </a:solidFill>
                <a:uFillTx/>
                <a:latin typeface="Arial" panose="020B0604020202020204" pitchFamily="34" charset="0"/>
                <a:cs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ltLang="it-IT" sz="2000" dirty="0">
                <a:solidFill>
                  <a:srgbClr val="137160"/>
                </a:solidFill>
              </a:rPr>
              <a:t>UNIVERSITA’ DEGLI STUDI GUGLIELMO MARCONI - USGM</a:t>
            </a:r>
          </a:p>
          <a:p>
            <a:r>
              <a:rPr lang="it-IT" altLang="it-IT" sz="2000" dirty="0">
                <a:solidFill>
                  <a:srgbClr val="137160"/>
                </a:solidFill>
              </a:rPr>
              <a:t>ENRICO BOCCI</a:t>
            </a:r>
          </a:p>
        </p:txBody>
      </p:sp>
      <p:sp>
        <p:nvSpPr>
          <p:cNvPr id="15" name="Segnaposto testo 12">
            <a:extLst>
              <a:ext uri="{FF2B5EF4-FFF2-40B4-BE49-F238E27FC236}">
                <a16:creationId xmlns:a16="http://schemas.microsoft.com/office/drawing/2014/main" id="{484B9190-7CFA-C90B-C8B5-F6726E066F74}"/>
              </a:ext>
            </a:extLst>
          </p:cNvPr>
          <p:cNvSpPr txBox="1">
            <a:spLocks/>
          </p:cNvSpPr>
          <p:nvPr/>
        </p:nvSpPr>
        <p:spPr>
          <a:xfrm>
            <a:off x="4376221" y="5826126"/>
            <a:ext cx="3808010" cy="365125"/>
          </a:xfrm>
          <a:prstGeom prst="rect">
            <a:avLst/>
          </a:prstGeom>
          <a:noFill/>
          <a:ln>
            <a:noFill/>
          </a:ln>
        </p:spPr>
        <p:txBody>
          <a:bodyPr vert="horz" wrap="square" lIns="91440" tIns="45720" rIns="91440" bIns="45720" anchor="ctr" anchorCtr="0" compatLnSpc="1">
            <a:noAutofit/>
          </a:bodyPr>
          <a:lstStyle>
            <a:lvl1pPr marL="0" marR="0" lvl="0" indent="0" algn="ctr" defTabSz="914400" rtl="0" fontAlgn="auto" hangingPunct="1">
              <a:lnSpc>
                <a:spcPct val="90000"/>
              </a:lnSpc>
              <a:spcBef>
                <a:spcPts val="1000"/>
              </a:spcBef>
              <a:spcAft>
                <a:spcPts val="0"/>
              </a:spcAft>
              <a:buSzPct val="100000"/>
              <a:buFont typeface="Arial" pitchFamily="34"/>
              <a:buNone/>
              <a:tabLst/>
              <a:defRPr lang="it-IT" sz="1200" b="0" i="0" u="none" strike="noStrike" kern="1200" cap="none" spc="0" baseline="0">
                <a:solidFill>
                  <a:srgbClr val="009999"/>
                </a:solidFill>
                <a:uFillTx/>
                <a:latin typeface="Arial" panose="020B0604020202020204" pitchFamily="34" charset="0"/>
                <a:cs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ltLang="it-IT" sz="2800" dirty="0">
                <a:solidFill>
                  <a:srgbClr val="137160"/>
                </a:solidFill>
              </a:rPr>
              <a:t>e.bocci@unimarconi.it</a:t>
            </a:r>
          </a:p>
        </p:txBody>
      </p:sp>
      <p:sp>
        <p:nvSpPr>
          <p:cNvPr id="16" name="Segnaposto testo 11">
            <a:extLst>
              <a:ext uri="{FF2B5EF4-FFF2-40B4-BE49-F238E27FC236}">
                <a16:creationId xmlns:a16="http://schemas.microsoft.com/office/drawing/2014/main" id="{07596F0B-AC0B-A47F-C372-E6BE9FA804B1}"/>
              </a:ext>
            </a:extLst>
          </p:cNvPr>
          <p:cNvSpPr txBox="1">
            <a:spLocks/>
          </p:cNvSpPr>
          <p:nvPr/>
        </p:nvSpPr>
        <p:spPr bwMode="auto">
          <a:xfrm>
            <a:off x="3588025" y="2961693"/>
            <a:ext cx="5267739" cy="20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Clr>
                <a:srgbClr val="69B257"/>
              </a:buClr>
              <a:buFont typeface="Arial" panose="020B0604020202020204" pitchFamily="34" charset="0"/>
              <a:buNone/>
            </a:pPr>
            <a:r>
              <a:rPr lang="it-IT" altLang="it-IT" sz="3600" b="1" dirty="0">
                <a:solidFill>
                  <a:srgbClr val="137160"/>
                </a:solidFill>
              </a:rPr>
              <a:t>LIFE3H CONSORTIUM &amp; STAKEHOLDERS</a:t>
            </a:r>
            <a:endParaRPr lang="it-IT" altLang="it-IT" sz="2400" b="1" dirty="0">
              <a:solidFill>
                <a:srgbClr val="1371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1">
            <a:extLst>
              <a:ext uri="{FF2B5EF4-FFF2-40B4-BE49-F238E27FC236}">
                <a16:creationId xmlns:a16="http://schemas.microsoft.com/office/drawing/2014/main" id="{3F52B6F7-0D94-7028-43D7-F615627C6625}"/>
              </a:ext>
            </a:extLst>
          </p:cNvPr>
          <p:cNvSpPr txBox="1">
            <a:spLocks/>
          </p:cNvSpPr>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it-IT"/>
            </a:defPPr>
            <a:lvl1pPr algn="r" rtl="0" eaLnBrk="0" fontAlgn="base" hangingPunct="0">
              <a:spcBef>
                <a:spcPct val="0"/>
              </a:spcBef>
              <a:spcAft>
                <a:spcPct val="0"/>
              </a:spcAft>
              <a:defRPr sz="11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6AED9C-6C9C-4BE8-BC6B-78DC3FBE2165}" type="slidenum">
              <a:rPr kumimoji="0" lang="it-IT" altLang="it-IT" sz="1100" b="1" i="0" u="none" strike="noStrike" kern="1200" cap="none" spc="0" normalizeH="0" baseline="0" noProof="0" smtClean="0">
                <a:ln>
                  <a:noFill/>
                </a:ln>
                <a:solidFill>
                  <a:srgbClr val="69B257"/>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it-IT" altLang="it-IT" sz="1100" b="1" i="0" u="none" strike="noStrike" kern="1200" cap="none" spc="0" normalizeH="0" baseline="0" noProof="0" dirty="0">
              <a:ln>
                <a:noFill/>
              </a:ln>
              <a:solidFill>
                <a:srgbClr val="69B257"/>
              </a:solidFill>
              <a:effectLst/>
              <a:uLnTx/>
              <a:uFillTx/>
              <a:latin typeface="Arial" panose="020B0604020202020204" pitchFamily="34" charset="0"/>
              <a:ea typeface="+mn-ea"/>
              <a:cs typeface="Arial" panose="020B0604020202020204" pitchFamily="34" charset="0"/>
            </a:endParaRPr>
          </a:p>
        </p:txBody>
      </p:sp>
      <p:sp>
        <p:nvSpPr>
          <p:cNvPr id="13" name="Segnaposto contenuto 6">
            <a:extLst>
              <a:ext uri="{FF2B5EF4-FFF2-40B4-BE49-F238E27FC236}">
                <a16:creationId xmlns:a16="http://schemas.microsoft.com/office/drawing/2014/main" id="{7DBB8963-27E3-6B7C-1B42-BADED9AFE7AA}"/>
              </a:ext>
            </a:extLst>
          </p:cNvPr>
          <p:cNvSpPr txBox="1">
            <a:spLocks/>
          </p:cNvSpPr>
          <p:nvPr/>
        </p:nvSpPr>
        <p:spPr bwMode="auto">
          <a:xfrm>
            <a:off x="392462" y="1407294"/>
            <a:ext cx="4812529"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ts val="2400"/>
              </a:lnSpc>
              <a:spcBef>
                <a:spcPts val="1000"/>
              </a:spcBef>
              <a:spcAft>
                <a:spcPct val="0"/>
              </a:spcAft>
              <a:buClr>
                <a:srgbClr val="69B257"/>
              </a:buClr>
              <a:buFont typeface="Arial" panose="020B0604020202020204" pitchFamily="34" charset="0"/>
              <a:buChar char="•"/>
              <a:defRPr sz="1800" kern="1200">
                <a:solidFill>
                  <a:schemeClr val="tx1"/>
                </a:solidFill>
                <a:latin typeface="+mn-lt"/>
                <a:ea typeface="+mn-ea"/>
                <a:cs typeface="+mn-cs"/>
              </a:defRPr>
            </a:lvl1pPr>
            <a:lvl2pPr marL="685800" indent="-228600" algn="l" rtl="0" eaLnBrk="0" fontAlgn="base" hangingPunct="0">
              <a:lnSpc>
                <a:spcPts val="22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CB</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Società Chimica Bussi Spa</a:t>
            </a:r>
          </a:p>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CITRAMS</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Centro Interdipartimentale Trasporti e Mobilità Sostenibile dell’università de L’Aquila</a:t>
            </a:r>
          </a:p>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PAC</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Autorità di Sistema Portuale del Mar Tirreno Centro Settentrionale</a:t>
            </a:r>
          </a:p>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PM</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Port </a:t>
            </a:r>
            <a:r>
              <a:rPr kumimoji="0" lang="it-IT" altLang="it-IT" sz="1600" b="0" i="0" u="none" strike="noStrike" kern="1200" cap="none" spc="0" normalizeH="0" baseline="0" noProof="0" dirty="0" err="1">
                <a:ln>
                  <a:noFill/>
                </a:ln>
                <a:solidFill>
                  <a:srgbClr val="38776C"/>
                </a:solidFill>
                <a:effectLst/>
                <a:uLnTx/>
                <a:uFillTx/>
                <a:latin typeface="Arial"/>
                <a:ea typeface="+mn-ea"/>
                <a:cs typeface="Arial" panose="020B0604020202020204" pitchFamily="34" charset="0"/>
              </a:rPr>
              <a:t>Mobility</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S.p.A.</a:t>
            </a:r>
          </a:p>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RC</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Rampini Carlo </a:t>
            </a:r>
            <a:r>
              <a:rPr kumimoji="0" lang="it-IT" altLang="it-IT" sz="1600" b="0" i="0" u="none" strike="noStrike" kern="1200" cap="none" spc="0" normalizeH="0" baseline="0" noProof="0" dirty="0" err="1">
                <a:ln>
                  <a:noFill/>
                </a:ln>
                <a:solidFill>
                  <a:srgbClr val="38776C"/>
                </a:solidFill>
                <a:effectLst/>
                <a:uLnTx/>
                <a:uFillTx/>
                <a:latin typeface="Arial"/>
                <a:ea typeface="+mn-ea"/>
                <a:cs typeface="Arial" panose="020B0604020202020204" pitchFamily="34" charset="0"/>
              </a:rPr>
              <a:t>s.p.a.</a:t>
            </a:r>
            <a:endPar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p:txBody>
      </p:sp>
      <p:sp>
        <p:nvSpPr>
          <p:cNvPr id="14" name="Segnaposto contenuto 6">
            <a:extLst>
              <a:ext uri="{FF2B5EF4-FFF2-40B4-BE49-F238E27FC236}">
                <a16:creationId xmlns:a16="http://schemas.microsoft.com/office/drawing/2014/main" id="{297046EB-CD87-73A7-AB07-0C8F7735EDEB}"/>
              </a:ext>
            </a:extLst>
          </p:cNvPr>
          <p:cNvSpPr txBox="1">
            <a:spLocks/>
          </p:cNvSpPr>
          <p:nvPr/>
        </p:nvSpPr>
        <p:spPr bwMode="auto">
          <a:xfrm>
            <a:off x="5749555" y="1358865"/>
            <a:ext cx="61785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ts val="2400"/>
              </a:lnSpc>
              <a:spcBef>
                <a:spcPts val="1000"/>
              </a:spcBef>
              <a:spcAft>
                <a:spcPct val="0"/>
              </a:spcAft>
              <a:buClr>
                <a:srgbClr val="69B257"/>
              </a:buClr>
              <a:buFont typeface="Arial" panose="020B0604020202020204" pitchFamily="34" charset="0"/>
              <a:buChar char="•"/>
              <a:defRPr sz="1800" kern="1200">
                <a:solidFill>
                  <a:schemeClr val="tx1"/>
                </a:solidFill>
                <a:latin typeface="+mn-lt"/>
                <a:ea typeface="+mn-ea"/>
                <a:cs typeface="+mn-cs"/>
              </a:defRPr>
            </a:lvl1pPr>
            <a:lvl2pPr marL="685800" indent="-228600" algn="l" rtl="0" eaLnBrk="0" fontAlgn="base" hangingPunct="0">
              <a:lnSpc>
                <a:spcPts val="22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SN4M</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Snam 4 </a:t>
            </a:r>
            <a:r>
              <a:rPr kumimoji="0" lang="it-IT" altLang="it-IT" sz="1600" b="0" i="0" u="none" strike="noStrike" kern="1200" cap="none" spc="0" normalizeH="0" baseline="0" noProof="0" dirty="0" err="1">
                <a:ln>
                  <a:noFill/>
                </a:ln>
                <a:solidFill>
                  <a:srgbClr val="38776C"/>
                </a:solidFill>
                <a:effectLst/>
                <a:uLnTx/>
                <a:uFillTx/>
                <a:latin typeface="Arial"/>
                <a:ea typeface="+mn-ea"/>
                <a:cs typeface="Arial" panose="020B0604020202020204" pitchFamily="34" charset="0"/>
              </a:rPr>
              <a:t>Mobility</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spa</a:t>
            </a:r>
          </a:p>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CT</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Comune di Terni</a:t>
            </a:r>
          </a:p>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TUA</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Società Unica Abruzzese di Trasporto </a:t>
            </a:r>
            <a:r>
              <a:rPr kumimoji="0" lang="it-IT" altLang="it-IT" sz="1600" b="0" i="0" u="none" strike="noStrike" kern="1200" cap="none" spc="0" normalizeH="0" baseline="0" noProof="0" dirty="0" err="1">
                <a:ln>
                  <a:noFill/>
                </a:ln>
                <a:solidFill>
                  <a:srgbClr val="38776C"/>
                </a:solidFill>
                <a:effectLst/>
                <a:uLnTx/>
                <a:uFillTx/>
                <a:latin typeface="Arial"/>
                <a:ea typeface="+mn-ea"/>
                <a:cs typeface="Arial" panose="020B0604020202020204" pitchFamily="34" charset="0"/>
              </a:rPr>
              <a:t>SpA</a:t>
            </a:r>
            <a:endPar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UN</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UNeed.IT </a:t>
            </a:r>
            <a:r>
              <a:rPr kumimoji="0" lang="it-IT" altLang="it-IT" sz="1600" b="0" i="0" u="none" strike="noStrike" kern="1200" cap="none" spc="0" normalizeH="0" baseline="0" noProof="0" dirty="0" err="1">
                <a:ln>
                  <a:noFill/>
                </a:ln>
                <a:solidFill>
                  <a:srgbClr val="38776C"/>
                </a:solidFill>
                <a:effectLst/>
                <a:uLnTx/>
                <a:uFillTx/>
                <a:latin typeface="Arial"/>
                <a:ea typeface="+mn-ea"/>
                <a:cs typeface="Arial" panose="020B0604020202020204" pitchFamily="34" charset="0"/>
              </a:rPr>
              <a:t>Srl</a:t>
            </a:r>
            <a:endPar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UNPG</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Università degli Studi di Perugia</a:t>
            </a:r>
          </a:p>
          <a:p>
            <a:pPr marR="0" lvl="0" algn="l" defTabSz="914400" rtl="0" eaLnBrk="1" fontAlgn="base" latinLnBrk="0" hangingPunct="1">
              <a:lnSpc>
                <a:spcPts val="2400"/>
              </a:lnSpc>
              <a:spcBef>
                <a:spcPts val="1000"/>
              </a:spcBef>
              <a:spcAft>
                <a:spcPct val="0"/>
              </a:spcAft>
              <a:buClr>
                <a:srgbClr val="69B257"/>
              </a:buClr>
              <a:buSzTx/>
              <a:buFont typeface="Wingdings" panose="05000000000000000000" pitchFamily="2" charset="2"/>
              <a:buChar char="§"/>
              <a:tabLst/>
              <a:defRPr/>
            </a:pPr>
            <a:r>
              <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USGM</a:t>
            </a:r>
            <a:r>
              <a:rPr kumimoji="0" lang="it-IT" altLang="it-IT" sz="16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 Università degli Studi Guglielmo Marconi</a:t>
            </a:r>
            <a:endParaRPr kumimoji="0" lang="it-IT" altLang="it-IT" sz="16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p:txBody>
      </p:sp>
      <p:sp>
        <p:nvSpPr>
          <p:cNvPr id="15" name="Segnaposto contenuto 6">
            <a:extLst>
              <a:ext uri="{FF2B5EF4-FFF2-40B4-BE49-F238E27FC236}">
                <a16:creationId xmlns:a16="http://schemas.microsoft.com/office/drawing/2014/main" id="{61B38876-024C-8ACC-77B7-5957E7E5461B}"/>
              </a:ext>
            </a:extLst>
          </p:cNvPr>
          <p:cNvSpPr txBox="1">
            <a:spLocks/>
          </p:cNvSpPr>
          <p:nvPr/>
        </p:nvSpPr>
        <p:spPr bwMode="auto">
          <a:xfrm>
            <a:off x="2048801" y="657092"/>
            <a:ext cx="8394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ts val="2400"/>
              </a:lnSpc>
              <a:spcBef>
                <a:spcPts val="1000"/>
              </a:spcBef>
              <a:spcAft>
                <a:spcPct val="0"/>
              </a:spcAft>
              <a:buClr>
                <a:srgbClr val="69B257"/>
              </a:buClr>
              <a:buFont typeface="Arial" panose="020B0604020202020204" pitchFamily="34" charset="0"/>
              <a:buChar char="•"/>
              <a:defRPr sz="1800" kern="1200">
                <a:solidFill>
                  <a:schemeClr val="tx1"/>
                </a:solidFill>
                <a:latin typeface="+mn-lt"/>
                <a:ea typeface="+mn-ea"/>
                <a:cs typeface="+mn-cs"/>
              </a:defRPr>
            </a:lvl1pPr>
            <a:lvl2pPr marL="685800" indent="-228600" algn="l" rtl="0" eaLnBrk="0" fontAlgn="base" hangingPunct="0">
              <a:lnSpc>
                <a:spcPts val="22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base" latinLnBrk="0" hangingPunct="1">
              <a:lnSpc>
                <a:spcPts val="2400"/>
              </a:lnSpc>
              <a:spcBef>
                <a:spcPts val="1000"/>
              </a:spcBef>
              <a:spcAft>
                <a:spcPct val="0"/>
              </a:spcAft>
              <a:buClr>
                <a:srgbClr val="69B257"/>
              </a:buClr>
              <a:buSzTx/>
              <a:buFont typeface="Arial" panose="020B0604020202020204" pitchFamily="34" charset="0"/>
              <a:buNone/>
              <a:tabLst/>
              <a:defRPr/>
            </a:pPr>
            <a:r>
              <a:rPr kumimoji="0" lang="it-IT" altLang="it-IT" sz="18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COORDINATING BENEFICIARY: ABREG </a:t>
            </a:r>
            <a:r>
              <a:rPr kumimoji="0" lang="it-IT" altLang="it-IT" sz="18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Regione Abruzzo</a:t>
            </a:r>
          </a:p>
        </p:txBody>
      </p:sp>
      <p:sp>
        <p:nvSpPr>
          <p:cNvPr id="16" name="Segnaposto contenuto 6">
            <a:extLst>
              <a:ext uri="{FF2B5EF4-FFF2-40B4-BE49-F238E27FC236}">
                <a16:creationId xmlns:a16="http://schemas.microsoft.com/office/drawing/2014/main" id="{48E3DF16-BA4F-3A92-CD9E-9F522B5CDF9C}"/>
              </a:ext>
            </a:extLst>
          </p:cNvPr>
          <p:cNvSpPr txBox="1">
            <a:spLocks/>
          </p:cNvSpPr>
          <p:nvPr/>
        </p:nvSpPr>
        <p:spPr bwMode="auto">
          <a:xfrm>
            <a:off x="2012974" y="1013214"/>
            <a:ext cx="83962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ts val="2400"/>
              </a:lnSpc>
              <a:spcBef>
                <a:spcPts val="1000"/>
              </a:spcBef>
              <a:spcAft>
                <a:spcPct val="0"/>
              </a:spcAft>
              <a:buClr>
                <a:srgbClr val="69B257"/>
              </a:buClr>
              <a:buFont typeface="Arial" panose="020B0604020202020204" pitchFamily="34" charset="0"/>
              <a:buChar char="•"/>
              <a:defRPr sz="1800" kern="1200">
                <a:solidFill>
                  <a:schemeClr val="tx1"/>
                </a:solidFill>
                <a:latin typeface="+mn-lt"/>
                <a:ea typeface="+mn-ea"/>
                <a:cs typeface="+mn-cs"/>
              </a:defRPr>
            </a:lvl1pPr>
            <a:lvl2pPr marL="685800" indent="-228600" algn="l" rtl="0" eaLnBrk="0" fontAlgn="base" hangingPunct="0">
              <a:lnSpc>
                <a:spcPts val="22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base" latinLnBrk="0" hangingPunct="1">
              <a:lnSpc>
                <a:spcPts val="2400"/>
              </a:lnSpc>
              <a:spcBef>
                <a:spcPts val="1000"/>
              </a:spcBef>
              <a:spcAft>
                <a:spcPct val="0"/>
              </a:spcAft>
              <a:buClr>
                <a:srgbClr val="69B257"/>
              </a:buClr>
              <a:buSzTx/>
              <a:buFont typeface="Arial" panose="020B0604020202020204" pitchFamily="34" charset="0"/>
              <a:buNone/>
              <a:tabLst/>
              <a:defRPr/>
            </a:pPr>
            <a:r>
              <a:rPr kumimoji="0" lang="it-IT" altLang="it-IT" sz="1800" b="1" i="0" u="none" strike="noStrike" kern="1200" cap="none" spc="0" normalizeH="0" baseline="0" noProof="0" dirty="0">
                <a:ln>
                  <a:noFill/>
                </a:ln>
                <a:solidFill>
                  <a:srgbClr val="38776C"/>
                </a:solidFill>
                <a:effectLst/>
                <a:uLnTx/>
                <a:uFillTx/>
                <a:latin typeface="Arial"/>
                <a:ea typeface="+mn-ea"/>
                <a:cs typeface="Arial" panose="020B0604020202020204" pitchFamily="34" charset="0"/>
              </a:rPr>
              <a:t>ASSOCIATED BENEFICIARIES</a:t>
            </a:r>
            <a:endParaRPr kumimoji="0" lang="it-IT" altLang="it-IT" sz="1800" b="0" i="0" u="none" strike="noStrike" kern="1200" cap="none" spc="0" normalizeH="0" baseline="0" noProof="0" dirty="0">
              <a:ln>
                <a:noFill/>
              </a:ln>
              <a:solidFill>
                <a:srgbClr val="38776C"/>
              </a:solidFill>
              <a:effectLst/>
              <a:uLnTx/>
              <a:uFillTx/>
              <a:latin typeface="Arial"/>
              <a:ea typeface="+mn-ea"/>
              <a:cs typeface="Arial" panose="020B0604020202020204" pitchFamily="34" charset="0"/>
            </a:endParaRPr>
          </a:p>
        </p:txBody>
      </p:sp>
      <p:pic>
        <p:nvPicPr>
          <p:cNvPr id="17" name="Picture 2">
            <a:extLst>
              <a:ext uri="{FF2B5EF4-FFF2-40B4-BE49-F238E27FC236}">
                <a16:creationId xmlns:a16="http://schemas.microsoft.com/office/drawing/2014/main" id="{9C0DECAD-DD42-B5C5-A8A4-CE5458621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18" y="4112187"/>
            <a:ext cx="10873523" cy="150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ttangolo 8">
            <a:extLst>
              <a:ext uri="{FF2B5EF4-FFF2-40B4-BE49-F238E27FC236}">
                <a16:creationId xmlns:a16="http://schemas.microsoft.com/office/drawing/2014/main" id="{CB19BB89-848A-FEA7-7C27-F09CB86B9651}"/>
              </a:ext>
            </a:extLst>
          </p:cNvPr>
          <p:cNvSpPr>
            <a:spLocks noChangeArrowheads="1"/>
          </p:cNvSpPr>
          <p:nvPr/>
        </p:nvSpPr>
        <p:spPr bwMode="auto">
          <a:xfrm>
            <a:off x="619073" y="5687774"/>
            <a:ext cx="10626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600" b="1" i="1" u="none" strike="noStrike" kern="0" cap="none" spc="0" normalizeH="0" baseline="0" noProof="0" dirty="0">
                <a:ln>
                  <a:noFill/>
                </a:ln>
                <a:solidFill>
                  <a:srgbClr val="38776C"/>
                </a:solidFill>
                <a:effectLst/>
                <a:uLnTx/>
                <a:uFillTx/>
                <a:latin typeface="Arial" panose="020B0604020202020204" pitchFamily="34" charset="0"/>
                <a:cs typeface="Arial" panose="020B0604020202020204" pitchFamily="34" charset="0"/>
              </a:rPr>
              <a:t> 34 STAKEHOLDERS </a:t>
            </a:r>
            <a:r>
              <a:rPr kumimoji="0" lang="en-US" altLang="en-US" sz="1600" b="0" i="1" u="none" strike="noStrike" kern="0" cap="none" spc="0" normalizeH="0" baseline="0" noProof="0" dirty="0">
                <a:ln>
                  <a:noFill/>
                </a:ln>
                <a:solidFill>
                  <a:srgbClr val="38776C"/>
                </a:solidFill>
                <a:effectLst/>
                <a:uLnTx/>
                <a:uFillTx/>
                <a:latin typeface="Arial" panose="020B0604020202020204" pitchFamily="34" charset="0"/>
                <a:cs typeface="Arial" panose="020B0604020202020204" pitchFamily="34" charset="0"/>
              </a:rPr>
              <a:t>have signed the LOS before the project submission. The </a:t>
            </a:r>
            <a:r>
              <a:rPr kumimoji="0" lang="en-US" altLang="en-US" sz="1600" b="1" i="1" u="none" strike="noStrike" kern="0" cap="none" spc="0" normalizeH="0" baseline="0" noProof="0" dirty="0">
                <a:ln>
                  <a:noFill/>
                </a:ln>
                <a:solidFill>
                  <a:srgbClr val="38776C"/>
                </a:solidFill>
                <a:effectLst/>
                <a:uLnTx/>
                <a:uFillTx/>
                <a:latin typeface="Arial" panose="020B0604020202020204" pitchFamily="34" charset="0"/>
                <a:cs typeface="Arial" panose="020B0604020202020204" pitchFamily="34" charset="0"/>
              </a:rPr>
              <a:t>involvement of stakeholders </a:t>
            </a:r>
            <a:r>
              <a:rPr kumimoji="0" lang="it-IT" altLang="en-US" sz="1600" b="1" i="1" u="none" strike="noStrike" kern="0" cap="none" spc="0" normalizeH="0" baseline="0" noProof="0" dirty="0">
                <a:ln>
                  <a:noFill/>
                </a:ln>
                <a:solidFill>
                  <a:srgbClr val="38776C"/>
                </a:solidFill>
                <a:effectLst/>
                <a:uLnTx/>
                <a:uFillTx/>
                <a:latin typeface="Arial" panose="020B0604020202020204" pitchFamily="34" charset="0"/>
                <a:cs typeface="Arial" panose="020B0604020202020204" pitchFamily="34" charset="0"/>
              </a:rPr>
              <a:t>in  the project activities, </a:t>
            </a:r>
            <a:r>
              <a:rPr kumimoji="0" lang="it-IT" altLang="en-US" sz="1600" b="1" i="1" u="none" strike="noStrike" kern="0" cap="none" spc="0" normalizeH="0" baseline="0" noProof="0" dirty="0" err="1">
                <a:ln>
                  <a:noFill/>
                </a:ln>
                <a:solidFill>
                  <a:srgbClr val="38776C"/>
                </a:solidFill>
                <a:effectLst/>
                <a:uLnTx/>
                <a:uFillTx/>
                <a:latin typeface="Arial" panose="020B0604020202020204" pitchFamily="34" charset="0"/>
                <a:cs typeface="Arial" panose="020B0604020202020204" pitchFamily="34" charset="0"/>
              </a:rPr>
              <a:t>replications</a:t>
            </a:r>
            <a:r>
              <a:rPr kumimoji="0" lang="it-IT" altLang="en-US" sz="1600" b="1" i="1" u="none" strike="noStrike" kern="0" cap="none" spc="0" normalizeH="0" baseline="0" noProof="0" dirty="0">
                <a:ln>
                  <a:noFill/>
                </a:ln>
                <a:solidFill>
                  <a:srgbClr val="38776C"/>
                </a:solidFill>
                <a:effectLst/>
                <a:uLnTx/>
                <a:uFillTx/>
                <a:latin typeface="Arial" panose="020B0604020202020204" pitchFamily="34" charset="0"/>
                <a:cs typeface="Arial" panose="020B0604020202020204" pitchFamily="34" charset="0"/>
              </a:rPr>
              <a:t> and exploitation  </a:t>
            </a:r>
            <a:r>
              <a:rPr kumimoji="0" lang="en-US" altLang="en-US" sz="1600" b="1" i="1" u="none" strike="noStrike" kern="0" cap="none" spc="0" normalizeH="0" baseline="0" noProof="0" dirty="0">
                <a:ln>
                  <a:noFill/>
                </a:ln>
                <a:solidFill>
                  <a:srgbClr val="38776C"/>
                </a:solidFill>
                <a:effectLst/>
                <a:uLnTx/>
                <a:uFillTx/>
                <a:latin typeface="Arial" panose="020B0604020202020204" pitchFamily="34" charset="0"/>
                <a:cs typeface="Arial" panose="020B0604020202020204" pitchFamily="34" charset="0"/>
              </a:rPr>
              <a:t>is a pillar </a:t>
            </a:r>
            <a:r>
              <a:rPr kumimoji="0" lang="en-US" altLang="en-US" sz="1600" b="0" i="1" u="none" strike="noStrike" kern="0" cap="none" spc="0" normalizeH="0" baseline="0" noProof="0" dirty="0">
                <a:ln>
                  <a:noFill/>
                </a:ln>
                <a:solidFill>
                  <a:srgbClr val="38776C"/>
                </a:solidFill>
                <a:effectLst/>
                <a:uLnTx/>
                <a:uFillTx/>
                <a:latin typeface="Arial" panose="020B0604020202020204" pitchFamily="34" charset="0"/>
                <a:cs typeface="Arial" panose="020B0604020202020204" pitchFamily="34" charset="0"/>
              </a:rPr>
              <a:t>of the project!</a:t>
            </a:r>
          </a:p>
        </p:txBody>
      </p:sp>
      <p:pic>
        <p:nvPicPr>
          <p:cNvPr id="20" name="Immagine 19">
            <a:extLst>
              <a:ext uri="{FF2B5EF4-FFF2-40B4-BE49-F238E27FC236}">
                <a16:creationId xmlns:a16="http://schemas.microsoft.com/office/drawing/2014/main" id="{10D7E675-A9F1-1D83-9FBF-FFF760576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21" name="Segnaposto testo 5">
            <a:extLst>
              <a:ext uri="{FF2B5EF4-FFF2-40B4-BE49-F238E27FC236}">
                <a16:creationId xmlns:a16="http://schemas.microsoft.com/office/drawing/2014/main" id="{D8A06211-4AA2-98AE-1DB3-98E5A21A31FA}"/>
              </a:ext>
            </a:extLst>
          </p:cNvPr>
          <p:cNvSpPr txBox="1">
            <a:spLocks/>
          </p:cNvSpPr>
          <p:nvPr/>
        </p:nvSpPr>
        <p:spPr bwMode="auto">
          <a:xfrm>
            <a:off x="5062148" y="181060"/>
            <a:ext cx="2368006"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kumimoji="0" lang="it-IT" altLang="it-IT" sz="3000" b="1" i="0" u="none" strike="noStrike" kern="1200" cap="none" spc="0" normalizeH="0" baseline="0" noProof="0" dirty="0">
                <a:ln>
                  <a:noFill/>
                </a:ln>
                <a:solidFill>
                  <a:srgbClr val="38776C"/>
                </a:solidFill>
                <a:effectLst/>
                <a:uLnTx/>
                <a:uFillTx/>
                <a:latin typeface="Arial" panose="020B0604020202020204" pitchFamily="34" charset="0"/>
                <a:ea typeface="+mn-ea"/>
                <a:cs typeface="Arial" panose="020B0604020202020204" pitchFamily="34" charset="0"/>
              </a:rPr>
              <a:t>PARTNERS</a:t>
            </a:r>
          </a:p>
        </p:txBody>
      </p:sp>
      <p:sp>
        <p:nvSpPr>
          <p:cNvPr id="22" name="Segnaposto numero diapositiva 21">
            <a:extLst>
              <a:ext uri="{FF2B5EF4-FFF2-40B4-BE49-F238E27FC236}">
                <a16:creationId xmlns:a16="http://schemas.microsoft.com/office/drawing/2014/main" id="{076C502D-3FF7-49CE-6660-98FD9B5DBBE1}"/>
              </a:ext>
            </a:extLst>
          </p:cNvPr>
          <p:cNvSpPr>
            <a:spLocks noGrp="1"/>
          </p:cNvSpPr>
          <p:nvPr>
            <p:ph type="sldNum" sz="quarter" idx="8"/>
          </p:nvPr>
        </p:nvSpPr>
        <p:spPr/>
        <p:txBody>
          <a:bodyPr/>
          <a:lstStyle/>
          <a:p>
            <a:pPr lvl="0"/>
            <a:fld id="{46318103-4ADF-4C55-BE88-1573AC9A0F21}" type="slidenum">
              <a:rPr lang="it-IT" smtClean="0"/>
              <a:t>3</a:t>
            </a:fld>
            <a:endParaRPr lang="it-IT"/>
          </a:p>
        </p:txBody>
      </p:sp>
      <p:pic>
        <p:nvPicPr>
          <p:cNvPr id="23" name="Elemento grafico 10">
            <a:extLst>
              <a:ext uri="{FF2B5EF4-FFF2-40B4-BE49-F238E27FC236}">
                <a16:creationId xmlns:a16="http://schemas.microsoft.com/office/drawing/2014/main" id="{04ABBF00-DBCB-6F5A-5E2A-C3E402F7B7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95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a:extLst>
              <a:ext uri="{FF2B5EF4-FFF2-40B4-BE49-F238E27FC236}">
                <a16:creationId xmlns:a16="http://schemas.microsoft.com/office/drawing/2014/main" id="{9112E57E-4D24-D7EA-4F8D-A3B0933761D4}"/>
              </a:ext>
            </a:extLst>
          </p:cNvPr>
          <p:cNvSpPr txBox="1">
            <a:spLocks/>
          </p:cNvSpPr>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it-IT"/>
            </a:defPPr>
            <a:lvl1pPr algn="r" rtl="0" eaLnBrk="0" fontAlgn="base" hangingPunct="0">
              <a:spcBef>
                <a:spcPct val="0"/>
              </a:spcBef>
              <a:spcAft>
                <a:spcPct val="0"/>
              </a:spcAft>
              <a:defRPr sz="11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C590A9-44A3-401C-BB4F-A08602B14FCC}" type="slidenum">
              <a:rPr kumimoji="0" lang="it-IT" altLang="it-IT" sz="1100" b="1" i="0" u="none" strike="noStrike" kern="1200" cap="none" spc="0" normalizeH="0" baseline="0" noProof="0" smtClean="0">
                <a:ln>
                  <a:noFill/>
                </a:ln>
                <a:solidFill>
                  <a:srgbClr val="69B257"/>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it-IT" altLang="it-IT" sz="1100" b="1" i="0" u="none" strike="noStrike" kern="1200" cap="none" spc="0" normalizeH="0" baseline="0" noProof="0">
              <a:ln>
                <a:noFill/>
              </a:ln>
              <a:solidFill>
                <a:srgbClr val="69B257"/>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81E3E96E-EB4A-C6A8-0691-9F58D2AF4164}"/>
              </a:ext>
            </a:extLst>
          </p:cNvPr>
          <p:cNvPicPr>
            <a:picLocks noChangeAspect="1" noChangeArrowheads="1"/>
          </p:cNvPicPr>
          <p:nvPr/>
        </p:nvPicPr>
        <p:blipFill>
          <a:blip r:embed="rId2"/>
          <a:srcRect/>
          <a:stretch>
            <a:fillRect/>
          </a:stretch>
        </p:blipFill>
        <p:spPr bwMode="auto">
          <a:xfrm>
            <a:off x="8213924" y="1026975"/>
            <a:ext cx="2508377" cy="1710717"/>
          </a:xfrm>
          <a:prstGeom prst="rect">
            <a:avLst/>
          </a:prstGeom>
          <a:noFill/>
          <a:ln w="3175">
            <a:solidFill>
              <a:sysClr val="windowText" lastClr="000000">
                <a:lumMod val="65000"/>
                <a:lumOff val="35000"/>
              </a:sysClr>
            </a:solidFill>
            <a:miter lim="800000"/>
            <a:headEnd/>
            <a:tailEnd/>
          </a:ln>
        </p:spPr>
      </p:pic>
      <p:pic>
        <p:nvPicPr>
          <p:cNvPr id="8" name="Picture 7">
            <a:extLst>
              <a:ext uri="{FF2B5EF4-FFF2-40B4-BE49-F238E27FC236}">
                <a16:creationId xmlns:a16="http://schemas.microsoft.com/office/drawing/2014/main" id="{44EB4316-2FD3-52C7-D4A9-41BE1F7B8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924" y="2858208"/>
            <a:ext cx="2565546" cy="1725072"/>
          </a:xfrm>
          <a:prstGeom prst="rect">
            <a:avLst/>
          </a:prstGeom>
          <a:noFill/>
          <a:ln w="317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a:extLst>
              <a:ext uri="{FF2B5EF4-FFF2-40B4-BE49-F238E27FC236}">
                <a16:creationId xmlns:a16="http://schemas.microsoft.com/office/drawing/2014/main" id="{8BF84C4A-A519-000C-B5CD-82A022895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3924" y="4705420"/>
            <a:ext cx="2565546" cy="1517069"/>
          </a:xfrm>
          <a:prstGeom prst="rect">
            <a:avLst/>
          </a:prstGeom>
          <a:noFill/>
          <a:ln w="317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D51A9FC9-997A-5DB5-9A07-DF04192A4C6C}"/>
              </a:ext>
            </a:extLst>
          </p:cNvPr>
          <p:cNvSpPr txBox="1">
            <a:spLocks noChangeArrowheads="1"/>
          </p:cNvSpPr>
          <p:nvPr/>
        </p:nvSpPr>
        <p:spPr bwMode="auto">
          <a:xfrm>
            <a:off x="8346112" y="1528390"/>
            <a:ext cx="2243999" cy="707886"/>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it-IT" altLang="en-US" sz="2000" dirty="0">
                <a:solidFill>
                  <a:prstClr val="white"/>
                </a:solidFill>
                <a:latin typeface="Arial" charset="0"/>
                <a:cs typeface="Arial" panose="020B0604020202020204" pitchFamily="34" charset="0"/>
              </a:rPr>
              <a:t>H-Mountain</a:t>
            </a:r>
          </a:p>
          <a:p>
            <a:pPr algn="ctr" fontAlgn="base">
              <a:spcBef>
                <a:spcPct val="0"/>
              </a:spcBef>
              <a:spcAft>
                <a:spcPct val="0"/>
              </a:spcAft>
              <a:defRPr/>
            </a:pPr>
            <a:r>
              <a:rPr lang="it-IT" altLang="en-US" sz="2000" dirty="0">
                <a:solidFill>
                  <a:prstClr val="white"/>
                </a:solidFill>
                <a:latin typeface="Arial" charset="0"/>
                <a:cs typeface="Arial" panose="020B0604020202020204" pitchFamily="34" charset="0"/>
              </a:rPr>
              <a:t>(Abruzzo)</a:t>
            </a:r>
          </a:p>
        </p:txBody>
      </p:sp>
      <p:sp>
        <p:nvSpPr>
          <p:cNvPr id="11" name="CasellaDiTesto 10">
            <a:extLst>
              <a:ext uri="{FF2B5EF4-FFF2-40B4-BE49-F238E27FC236}">
                <a16:creationId xmlns:a16="http://schemas.microsoft.com/office/drawing/2014/main" id="{887521C7-7180-0FFC-49B3-C650E5BEBF79}"/>
              </a:ext>
            </a:extLst>
          </p:cNvPr>
          <p:cNvSpPr txBox="1">
            <a:spLocks noChangeArrowheads="1"/>
          </p:cNvSpPr>
          <p:nvPr/>
        </p:nvSpPr>
        <p:spPr bwMode="auto">
          <a:xfrm>
            <a:off x="8959851" y="3301321"/>
            <a:ext cx="1204912" cy="708025"/>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it-IT" altLang="en-US" sz="2000" dirty="0">
                <a:solidFill>
                  <a:prstClr val="white"/>
                </a:solidFill>
                <a:latin typeface="Arial" charset="0"/>
                <a:cs typeface="Arial" panose="020B0604020202020204" pitchFamily="34" charset="0"/>
              </a:rPr>
              <a:t>H-City</a:t>
            </a:r>
          </a:p>
          <a:p>
            <a:pPr algn="ctr" fontAlgn="base">
              <a:spcBef>
                <a:spcPct val="0"/>
              </a:spcBef>
              <a:spcAft>
                <a:spcPct val="0"/>
              </a:spcAft>
              <a:defRPr/>
            </a:pPr>
            <a:r>
              <a:rPr lang="it-IT" altLang="en-US" sz="2000" dirty="0">
                <a:solidFill>
                  <a:prstClr val="white"/>
                </a:solidFill>
                <a:latin typeface="Arial" charset="0"/>
                <a:cs typeface="Arial" panose="020B0604020202020204" pitchFamily="34" charset="0"/>
              </a:rPr>
              <a:t>(Umbria)</a:t>
            </a:r>
          </a:p>
        </p:txBody>
      </p:sp>
      <p:sp>
        <p:nvSpPr>
          <p:cNvPr id="12" name="CasellaDiTesto 11">
            <a:extLst>
              <a:ext uri="{FF2B5EF4-FFF2-40B4-BE49-F238E27FC236}">
                <a16:creationId xmlns:a16="http://schemas.microsoft.com/office/drawing/2014/main" id="{89C04DD1-06E4-39AA-DF30-793E19B3F2A7}"/>
              </a:ext>
            </a:extLst>
          </p:cNvPr>
          <p:cNvSpPr txBox="1">
            <a:spLocks noChangeArrowheads="1"/>
          </p:cNvSpPr>
          <p:nvPr/>
        </p:nvSpPr>
        <p:spPr bwMode="auto">
          <a:xfrm>
            <a:off x="9076532" y="5123000"/>
            <a:ext cx="971550" cy="708025"/>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it-IT" altLang="en-US" sz="2000" dirty="0" err="1">
                <a:solidFill>
                  <a:prstClr val="white"/>
                </a:solidFill>
                <a:latin typeface="Arial" charset="0"/>
                <a:cs typeface="Arial" panose="020B0604020202020204" pitchFamily="34" charset="0"/>
              </a:rPr>
              <a:t>H-Port</a:t>
            </a:r>
            <a:endParaRPr lang="it-IT" altLang="en-US" sz="2000" dirty="0">
              <a:solidFill>
                <a:prstClr val="white"/>
              </a:solidFill>
              <a:latin typeface="Arial" charset="0"/>
              <a:cs typeface="Arial" panose="020B0604020202020204" pitchFamily="34" charset="0"/>
            </a:endParaRPr>
          </a:p>
          <a:p>
            <a:pPr algn="ctr" fontAlgn="base">
              <a:spcBef>
                <a:spcPct val="0"/>
              </a:spcBef>
              <a:spcAft>
                <a:spcPct val="0"/>
              </a:spcAft>
              <a:defRPr/>
            </a:pPr>
            <a:r>
              <a:rPr lang="it-IT" altLang="en-US" sz="2000" dirty="0">
                <a:solidFill>
                  <a:prstClr val="white"/>
                </a:solidFill>
                <a:latin typeface="Arial" charset="0"/>
                <a:cs typeface="Arial" panose="020B0604020202020204" pitchFamily="34" charset="0"/>
              </a:rPr>
              <a:t>(Lazio)</a:t>
            </a:r>
          </a:p>
        </p:txBody>
      </p:sp>
      <p:sp>
        <p:nvSpPr>
          <p:cNvPr id="14" name="Segnaposto numero diapositiva 1">
            <a:extLst>
              <a:ext uri="{FF2B5EF4-FFF2-40B4-BE49-F238E27FC236}">
                <a16:creationId xmlns:a16="http://schemas.microsoft.com/office/drawing/2014/main" id="{32BE4FAC-F7FC-FE66-972F-9F745B179C84}"/>
              </a:ext>
            </a:extLst>
          </p:cNvPr>
          <p:cNvSpPr txBox="1">
            <a:spLocks/>
          </p:cNvSpPr>
          <p:nvPr/>
        </p:nvSpPr>
        <p:spPr>
          <a:xfrm>
            <a:off x="8763000" y="6508750"/>
            <a:ext cx="2743200" cy="365125"/>
          </a:xfrm>
          <a:prstGeom prst="rect">
            <a:avLst/>
          </a:prstGeom>
        </p:spPr>
        <p:txBody>
          <a:bodyPr vert="horz" wrap="square" lIns="91440" tIns="45720" rIns="91440" bIns="45720" numCol="1" anchor="ctr" anchorCtr="0" compatLnSpc="1">
            <a:prstTxWarp prst="textNoShape">
              <a:avLst/>
            </a:prstTxWarp>
          </a:bodyPr>
          <a:lstStyle>
            <a:defPPr>
              <a:defRPr lang="it-IT"/>
            </a:defPPr>
            <a:lvl1pPr algn="r" rtl="0" eaLnBrk="0" fontAlgn="base" hangingPunct="0">
              <a:spcBef>
                <a:spcPct val="0"/>
              </a:spcBef>
              <a:spcAft>
                <a:spcPct val="0"/>
              </a:spcAft>
              <a:defRPr sz="11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C590A9-44A3-401C-BB4F-A08602B14FCC}" type="slidenum">
              <a:rPr kumimoji="0" lang="it-IT" altLang="it-IT" sz="1100" b="1" i="0" u="none" strike="noStrike" kern="1200" cap="none" spc="0" normalizeH="0" baseline="0" noProof="0" smtClean="0">
                <a:ln>
                  <a:noFill/>
                </a:ln>
                <a:solidFill>
                  <a:srgbClr val="69B257"/>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it-IT" altLang="it-IT" sz="1100" b="1" i="0" u="none" strike="noStrike" kern="1200" cap="none" spc="0" normalizeH="0" baseline="0" noProof="0">
              <a:ln>
                <a:noFill/>
              </a:ln>
              <a:solidFill>
                <a:srgbClr val="69B257"/>
              </a:solidFill>
              <a:effectLst/>
              <a:uLnTx/>
              <a:uFillTx/>
              <a:latin typeface="Arial" panose="020B0604020202020204" pitchFamily="34" charset="0"/>
              <a:ea typeface="+mn-ea"/>
              <a:cs typeface="Arial" panose="020B0604020202020204" pitchFamily="34" charset="0"/>
            </a:endParaRPr>
          </a:p>
        </p:txBody>
      </p:sp>
      <p:sp>
        <p:nvSpPr>
          <p:cNvPr id="15" name="Segnaposto contenuto 11">
            <a:extLst>
              <a:ext uri="{FF2B5EF4-FFF2-40B4-BE49-F238E27FC236}">
                <a16:creationId xmlns:a16="http://schemas.microsoft.com/office/drawing/2014/main" id="{19918475-5B38-5E38-B196-B307DBCF6BCF}"/>
              </a:ext>
            </a:extLst>
          </p:cNvPr>
          <p:cNvSpPr txBox="1">
            <a:spLocks/>
          </p:cNvSpPr>
          <p:nvPr/>
        </p:nvSpPr>
        <p:spPr bwMode="auto">
          <a:xfrm>
            <a:off x="349956" y="1301062"/>
            <a:ext cx="7247402" cy="490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ts val="2400"/>
              </a:lnSpc>
              <a:spcBef>
                <a:spcPts val="1000"/>
              </a:spcBef>
              <a:spcAft>
                <a:spcPct val="0"/>
              </a:spcAft>
              <a:buClr>
                <a:srgbClr val="69B257"/>
              </a:buClr>
              <a:buFont typeface="Arial" panose="020B0604020202020204" pitchFamily="34" charset="0"/>
              <a:buChar char="•"/>
              <a:defRPr sz="1800" kern="1200">
                <a:solidFill>
                  <a:schemeClr val="tx1"/>
                </a:solidFill>
                <a:latin typeface="+mn-lt"/>
                <a:ea typeface="+mn-ea"/>
                <a:cs typeface="+mn-cs"/>
              </a:defRPr>
            </a:lvl1pPr>
            <a:lvl2pPr marL="685800" indent="-228600" algn="l" rtl="0" eaLnBrk="0" fontAlgn="base" hangingPunct="0">
              <a:lnSpc>
                <a:spcPts val="22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just" defTabSz="914400" rtl="0" eaLnBrk="1" fontAlgn="base" latinLnBrk="0" hangingPunct="1">
              <a:lnSpc>
                <a:spcPts val="2400"/>
              </a:lnSpc>
              <a:spcBef>
                <a:spcPts val="1000"/>
              </a:spcBef>
              <a:spcAft>
                <a:spcPct val="0"/>
              </a:spcAft>
              <a:buClr>
                <a:srgbClr val="69B257"/>
              </a:buClr>
              <a:buSzTx/>
              <a:buFont typeface="Arial" charset="0"/>
              <a:buNone/>
              <a:tabLst/>
              <a:defRPr/>
            </a:pPr>
            <a:r>
              <a:rPr kumimoji="0" lang="en-US" altLang="en-US" b="1" i="0" u="none" strike="noStrike" kern="1200" cap="none" spc="0" normalizeH="0" baseline="0" noProof="0" dirty="0">
                <a:ln>
                  <a:noFill/>
                </a:ln>
                <a:solidFill>
                  <a:srgbClr val="38776C"/>
                </a:solidFill>
                <a:effectLst/>
                <a:uLnTx/>
                <a:uFillTx/>
                <a:latin typeface="Arial"/>
                <a:ea typeface="+mn-ea"/>
                <a:cs typeface="Arial" charset="0"/>
              </a:rPr>
              <a:t>To set up, demonstrate and exploit 3 Hydrogen Valleys starting from the implementation of H2 buses fueled with surplus H2 coming from local industrial productions thus closing the economical circle locally</a:t>
            </a:r>
            <a:endParaRPr kumimoji="0" lang="en-US" altLang="en-US" b="0" i="0" u="none" strike="noStrike" kern="1200" cap="none" spc="0" normalizeH="0" baseline="0" noProof="0" dirty="0">
              <a:ln>
                <a:noFill/>
              </a:ln>
              <a:solidFill>
                <a:srgbClr val="38776C"/>
              </a:solidFill>
              <a:effectLst/>
              <a:uLnTx/>
              <a:uFillTx/>
              <a:latin typeface="Arial"/>
              <a:ea typeface="+mn-ea"/>
              <a:cs typeface="Arial" charset="0"/>
            </a:endParaRPr>
          </a:p>
          <a:p>
            <a:pPr marL="228600" marR="0" lvl="0" indent="-228600" algn="just" defTabSz="914400" rtl="0" eaLnBrk="1" fontAlgn="base" latinLnBrk="0" hangingPunct="1">
              <a:lnSpc>
                <a:spcPct val="100000"/>
              </a:lnSpc>
              <a:spcBef>
                <a:spcPts val="1000"/>
              </a:spcBef>
              <a:spcAft>
                <a:spcPct val="0"/>
              </a:spcAft>
              <a:buClr>
                <a:srgbClr val="69B257"/>
              </a:buClr>
              <a:buSzTx/>
              <a:buFont typeface="Wingdings" pitchFamily="2" charset="2"/>
              <a:buChar char="§"/>
              <a:tabLst/>
              <a:defRPr/>
            </a:pPr>
            <a:r>
              <a:rPr kumimoji="0" lang="en-US" altLang="en-US" sz="1600" b="0" i="0" u="none" strike="noStrike" kern="1200" cap="none" spc="0" normalizeH="0" baseline="0" noProof="0" dirty="0">
                <a:ln>
                  <a:noFill/>
                </a:ln>
                <a:solidFill>
                  <a:srgbClr val="38776C"/>
                </a:solidFill>
                <a:effectLst/>
                <a:uLnTx/>
                <a:uFillTx/>
                <a:latin typeface="Arial"/>
                <a:ea typeface="+mn-ea"/>
                <a:cs typeface="Arial" charset="0"/>
              </a:rPr>
              <a:t> Build up the first 3 Italian HVs laying the basis of one transregional HV</a:t>
            </a:r>
          </a:p>
          <a:p>
            <a:pPr marL="228600" marR="0" lvl="0" indent="-228600" algn="just" defTabSz="914400" rtl="0" eaLnBrk="1" fontAlgn="base" latinLnBrk="0" hangingPunct="1">
              <a:lnSpc>
                <a:spcPct val="100000"/>
              </a:lnSpc>
              <a:spcBef>
                <a:spcPts val="1000"/>
              </a:spcBef>
              <a:spcAft>
                <a:spcPct val="0"/>
              </a:spcAft>
              <a:buClr>
                <a:srgbClr val="69B257"/>
              </a:buClr>
              <a:buSzTx/>
              <a:buFont typeface="Wingdings" pitchFamily="2" charset="2"/>
              <a:buChar char="§"/>
              <a:tabLst/>
              <a:defRPr/>
            </a:pPr>
            <a:r>
              <a:rPr kumimoji="0" lang="en-US" altLang="en-US" sz="1600" b="0" i="0" u="none" strike="noStrike" kern="1200" cap="none" spc="0" normalizeH="0" baseline="0" noProof="0" dirty="0">
                <a:ln>
                  <a:noFill/>
                </a:ln>
                <a:solidFill>
                  <a:srgbClr val="38776C"/>
                </a:solidFill>
                <a:effectLst/>
                <a:uLnTx/>
                <a:uFillTx/>
                <a:latin typeface="Arial"/>
                <a:ea typeface="+mn-ea"/>
                <a:cs typeface="Arial" charset="0"/>
              </a:rPr>
              <a:t> Develop common &amp; sustainable road LPT mobility reducing emissions based on 6 H2 buses (and 3 HRS) applied to 3 totally different areas and scenarios</a:t>
            </a:r>
          </a:p>
          <a:p>
            <a:pPr marL="228600" marR="0" lvl="0" indent="-228600" algn="just" defTabSz="914400" rtl="0" eaLnBrk="1" fontAlgn="base" latinLnBrk="0" hangingPunct="1">
              <a:lnSpc>
                <a:spcPct val="100000"/>
              </a:lnSpc>
              <a:spcBef>
                <a:spcPts val="1000"/>
              </a:spcBef>
              <a:spcAft>
                <a:spcPct val="0"/>
              </a:spcAft>
              <a:buClr>
                <a:srgbClr val="69B257"/>
              </a:buClr>
              <a:buSzTx/>
              <a:buFont typeface="Wingdings" pitchFamily="2" charset="2"/>
              <a:buChar char="§"/>
              <a:tabLst/>
              <a:defRPr/>
            </a:pPr>
            <a:r>
              <a:rPr kumimoji="0" lang="en-US" altLang="en-US" sz="1600" b="0" i="0" u="none" strike="noStrike" kern="1200" cap="none" spc="0" normalizeH="0" baseline="0" noProof="0" dirty="0">
                <a:ln>
                  <a:noFill/>
                </a:ln>
                <a:solidFill>
                  <a:srgbClr val="38776C"/>
                </a:solidFill>
                <a:effectLst/>
                <a:uLnTx/>
                <a:uFillTx/>
                <a:latin typeface="Arial"/>
                <a:ea typeface="+mn-ea"/>
                <a:cs typeface="Arial" charset="0"/>
              </a:rPr>
              <a:t> Implement integrated H2 local policies &amp; regulatory approaches</a:t>
            </a:r>
          </a:p>
          <a:p>
            <a:pPr marL="228600" marR="0" lvl="0" indent="-228600" algn="just" defTabSz="914400" rtl="0" eaLnBrk="1" fontAlgn="base" latinLnBrk="0" hangingPunct="1">
              <a:lnSpc>
                <a:spcPct val="100000"/>
              </a:lnSpc>
              <a:spcBef>
                <a:spcPts val="1000"/>
              </a:spcBef>
              <a:spcAft>
                <a:spcPct val="0"/>
              </a:spcAft>
              <a:buClr>
                <a:srgbClr val="69B257"/>
              </a:buClr>
              <a:buSzTx/>
              <a:buFont typeface="Wingdings" pitchFamily="2" charset="2"/>
              <a:buChar char="§"/>
              <a:tabLst/>
              <a:defRPr/>
            </a:pPr>
            <a:r>
              <a:rPr kumimoji="0" lang="en-US" altLang="en-US" sz="1600" b="0" i="0" u="none" strike="noStrike" kern="1200" cap="none" spc="0" normalizeH="0" baseline="0" noProof="0" dirty="0">
                <a:ln>
                  <a:noFill/>
                </a:ln>
                <a:solidFill>
                  <a:srgbClr val="38776C"/>
                </a:solidFill>
                <a:effectLst/>
                <a:uLnTx/>
                <a:uFillTx/>
                <a:latin typeface="Arial"/>
                <a:ea typeface="+mn-ea"/>
                <a:cs typeface="Arial" charset="0"/>
              </a:rPr>
              <a:t> Increase circular economy </a:t>
            </a:r>
            <a:r>
              <a:rPr kumimoji="0" lang="en-US" altLang="en-US" sz="1600" b="0" i="0" u="none" strike="noStrike" kern="1200" cap="none" spc="0" normalizeH="0" baseline="0" noProof="0" dirty="0">
                <a:ln>
                  <a:noFill/>
                </a:ln>
                <a:solidFill>
                  <a:srgbClr val="38776C"/>
                </a:solidFill>
                <a:effectLst/>
                <a:uLnTx/>
                <a:uFillTx/>
                <a:latin typeface="Arial"/>
                <a:ea typeface="+mn-ea"/>
                <a:cs typeface="Arial" charset="0"/>
                <a:sym typeface="Wingdings" panose="05000000000000000000" pitchFamily="2" charset="2"/>
              </a:rPr>
              <a:t> </a:t>
            </a:r>
            <a:r>
              <a:rPr kumimoji="0" lang="en-US" altLang="en-US" sz="1600" b="1" i="0" u="none" strike="noStrike" kern="1200" cap="none" spc="0" normalizeH="0" baseline="0" noProof="0" dirty="0">
                <a:ln>
                  <a:noFill/>
                </a:ln>
                <a:solidFill>
                  <a:srgbClr val="38776C"/>
                </a:solidFill>
                <a:effectLst/>
                <a:uLnTx/>
                <a:uFillTx/>
                <a:latin typeface="Arial"/>
                <a:ea typeface="+mn-ea"/>
                <a:cs typeface="Arial" charset="0"/>
                <a:sym typeface="Wingdings" panose="05000000000000000000" pitchFamily="2" charset="2"/>
              </a:rPr>
              <a:t>utilization of by-product H2</a:t>
            </a:r>
            <a:endParaRPr kumimoji="0" lang="en-US" altLang="en-US" sz="1600" b="1" i="0" u="none" strike="noStrike" kern="1200" cap="none" spc="0" normalizeH="0" baseline="0" noProof="0" dirty="0">
              <a:ln>
                <a:noFill/>
              </a:ln>
              <a:solidFill>
                <a:srgbClr val="38776C"/>
              </a:solidFill>
              <a:effectLst/>
              <a:uLnTx/>
              <a:uFillTx/>
              <a:latin typeface="Arial"/>
              <a:ea typeface="+mn-ea"/>
              <a:cs typeface="Arial" charset="0"/>
            </a:endParaRPr>
          </a:p>
          <a:p>
            <a:pPr marL="228600" marR="0" lvl="0" indent="-228600" algn="just" defTabSz="914400" rtl="0" eaLnBrk="1" fontAlgn="base" latinLnBrk="0" hangingPunct="1">
              <a:lnSpc>
                <a:spcPct val="100000"/>
              </a:lnSpc>
              <a:spcBef>
                <a:spcPts val="1000"/>
              </a:spcBef>
              <a:spcAft>
                <a:spcPct val="0"/>
              </a:spcAft>
              <a:buClr>
                <a:srgbClr val="69B257"/>
              </a:buClr>
              <a:buSzTx/>
              <a:buFont typeface="Wingdings" pitchFamily="2" charset="2"/>
              <a:buChar char="§"/>
              <a:tabLst/>
              <a:defRPr/>
            </a:pPr>
            <a:r>
              <a:rPr kumimoji="0" lang="en-US" altLang="en-US" sz="1600" b="0" i="0" u="none" strike="noStrike" kern="1200" cap="none" spc="0" normalizeH="0" baseline="0" noProof="0" dirty="0">
                <a:ln>
                  <a:noFill/>
                </a:ln>
                <a:solidFill>
                  <a:srgbClr val="38776C"/>
                </a:solidFill>
                <a:effectLst/>
                <a:uLnTx/>
                <a:uFillTx/>
                <a:latin typeface="Arial"/>
                <a:ea typeface="+mn-ea"/>
                <a:cs typeface="Arial" charset="0"/>
              </a:rPr>
              <a:t>Develop a HV implementation strategy and a standard smart sustainable mobility management system that allows extension and replication in other sites</a:t>
            </a:r>
          </a:p>
          <a:p>
            <a:pPr marL="228600" marR="0" lvl="0" indent="-228600" algn="just" defTabSz="914400" rtl="0" eaLnBrk="1" fontAlgn="base" latinLnBrk="0" hangingPunct="1">
              <a:lnSpc>
                <a:spcPct val="100000"/>
              </a:lnSpc>
              <a:spcBef>
                <a:spcPts val="1000"/>
              </a:spcBef>
              <a:spcAft>
                <a:spcPct val="0"/>
              </a:spcAft>
              <a:buClr>
                <a:srgbClr val="69B257"/>
              </a:buClr>
              <a:buSzTx/>
              <a:buFont typeface="Wingdings" pitchFamily="2" charset="2"/>
              <a:buChar char="§"/>
              <a:tabLst/>
              <a:defRPr/>
            </a:pPr>
            <a:r>
              <a:rPr kumimoji="0" lang="en-US" altLang="en-US" sz="1600" b="0" i="0" u="none" strike="noStrike" kern="1200" cap="none" spc="0" normalizeH="0" baseline="0" noProof="0" dirty="0">
                <a:ln>
                  <a:noFill/>
                </a:ln>
                <a:solidFill>
                  <a:srgbClr val="38776C"/>
                </a:solidFill>
                <a:effectLst/>
                <a:uLnTx/>
                <a:uFillTx/>
                <a:latin typeface="Arial"/>
                <a:ea typeface="+mn-ea"/>
                <a:cs typeface="Arial" charset="0"/>
              </a:rPr>
              <a:t>Raise citizens’ awareness &amp; improving policy commitment</a:t>
            </a:r>
            <a:endParaRPr kumimoji="0" lang="it-IT" sz="1600" b="0" i="0" u="none" strike="noStrike" kern="1200" cap="none" spc="0" normalizeH="0" baseline="0" noProof="0" dirty="0">
              <a:ln>
                <a:noFill/>
              </a:ln>
              <a:solidFill>
                <a:srgbClr val="38776C"/>
              </a:solidFill>
              <a:effectLst/>
              <a:uLnTx/>
              <a:uFillTx/>
              <a:latin typeface="Arial"/>
              <a:ea typeface="+mn-ea"/>
              <a:cs typeface="Arial" charset="0"/>
            </a:endParaRPr>
          </a:p>
        </p:txBody>
      </p:sp>
      <p:pic>
        <p:nvPicPr>
          <p:cNvPr id="23" name="Immagine 22">
            <a:extLst>
              <a:ext uri="{FF2B5EF4-FFF2-40B4-BE49-F238E27FC236}">
                <a16:creationId xmlns:a16="http://schemas.microsoft.com/office/drawing/2014/main" id="{653B9FEB-0913-41F2-4DF7-A272BB4DFB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24" name="Segnaposto testo 5">
            <a:extLst>
              <a:ext uri="{FF2B5EF4-FFF2-40B4-BE49-F238E27FC236}">
                <a16:creationId xmlns:a16="http://schemas.microsoft.com/office/drawing/2014/main" id="{2406A8B8-476F-A726-BE3A-A1F3E4F52CDE}"/>
              </a:ext>
            </a:extLst>
          </p:cNvPr>
          <p:cNvSpPr txBox="1">
            <a:spLocks/>
          </p:cNvSpPr>
          <p:nvPr/>
        </p:nvSpPr>
        <p:spPr bwMode="auto">
          <a:xfrm>
            <a:off x="3725476" y="394999"/>
            <a:ext cx="4578241"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kumimoji="0" lang="it-IT" altLang="it-IT" sz="3000" b="1" i="0" u="none" strike="noStrike" kern="1200" cap="none" spc="0" normalizeH="0" baseline="0" noProof="0" dirty="0">
                <a:ln>
                  <a:noFill/>
                </a:ln>
                <a:solidFill>
                  <a:srgbClr val="38776C"/>
                </a:solidFill>
                <a:effectLst/>
                <a:uLnTx/>
                <a:uFillTx/>
                <a:latin typeface="Arial" panose="020B0604020202020204" pitchFamily="34" charset="0"/>
                <a:ea typeface="+mn-ea"/>
                <a:cs typeface="Arial" panose="020B0604020202020204" pitchFamily="34" charset="0"/>
              </a:rPr>
              <a:t>OBJECTIVES &amp; SCOPE</a:t>
            </a:r>
          </a:p>
        </p:txBody>
      </p:sp>
      <p:sp>
        <p:nvSpPr>
          <p:cNvPr id="25" name="Segnaposto numero diapositiva 24">
            <a:extLst>
              <a:ext uri="{FF2B5EF4-FFF2-40B4-BE49-F238E27FC236}">
                <a16:creationId xmlns:a16="http://schemas.microsoft.com/office/drawing/2014/main" id="{DF50E649-3328-B546-2C02-B0D3AD56002A}"/>
              </a:ext>
            </a:extLst>
          </p:cNvPr>
          <p:cNvSpPr>
            <a:spLocks noGrp="1"/>
          </p:cNvSpPr>
          <p:nvPr>
            <p:ph type="sldNum" sz="quarter" idx="8"/>
          </p:nvPr>
        </p:nvSpPr>
        <p:spPr/>
        <p:txBody>
          <a:bodyPr/>
          <a:lstStyle/>
          <a:p>
            <a:pPr lvl="0"/>
            <a:fld id="{46318103-4ADF-4C55-BE88-1573AC9A0F21}" type="slidenum">
              <a:rPr lang="it-IT" smtClean="0"/>
              <a:t>4</a:t>
            </a:fld>
            <a:endParaRPr lang="it-IT"/>
          </a:p>
        </p:txBody>
      </p:sp>
      <p:pic>
        <p:nvPicPr>
          <p:cNvPr id="26" name="Elemento grafico 10">
            <a:extLst>
              <a:ext uri="{FF2B5EF4-FFF2-40B4-BE49-F238E27FC236}">
                <a16:creationId xmlns:a16="http://schemas.microsoft.com/office/drawing/2014/main" id="{83293D81-2CF5-4B3C-18E3-8E474ED4B6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35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a:extLst>
              <a:ext uri="{FF2B5EF4-FFF2-40B4-BE49-F238E27FC236}">
                <a16:creationId xmlns:a16="http://schemas.microsoft.com/office/drawing/2014/main" id="{E1456305-2645-BF20-A908-45468E96D52D}"/>
              </a:ext>
            </a:extLst>
          </p:cNvPr>
          <p:cNvSpPr txBox="1">
            <a:spLocks/>
          </p:cNvSpPr>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it-IT"/>
            </a:defPPr>
            <a:lvl1pPr algn="r" rtl="0" eaLnBrk="0" fontAlgn="base" hangingPunct="0">
              <a:spcBef>
                <a:spcPct val="0"/>
              </a:spcBef>
              <a:spcAft>
                <a:spcPct val="0"/>
              </a:spcAft>
              <a:defRPr sz="11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4F7A98-9403-4523-9D79-0200BFBA624E}" type="slidenum">
              <a:rPr kumimoji="0" lang="it-IT" altLang="it-IT" sz="1100" b="1" i="0" u="none" strike="noStrike" kern="1200" cap="none" spc="0" normalizeH="0" baseline="0" noProof="0" smtClean="0">
                <a:ln>
                  <a:noFill/>
                </a:ln>
                <a:solidFill>
                  <a:srgbClr val="69B257"/>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it-IT" altLang="it-IT" sz="1100" b="1" i="0" u="none" strike="noStrike" kern="1200" cap="none" spc="0" normalizeH="0" baseline="0" noProof="0">
              <a:ln>
                <a:noFill/>
              </a:ln>
              <a:solidFill>
                <a:srgbClr val="69B257"/>
              </a:solidFill>
              <a:effectLst/>
              <a:uLnTx/>
              <a:uFillTx/>
              <a:latin typeface="Arial" panose="020B0604020202020204" pitchFamily="34" charset="0"/>
              <a:ea typeface="+mn-ea"/>
              <a:cs typeface="Arial" panose="020B0604020202020204" pitchFamily="34" charset="0"/>
            </a:endParaRPr>
          </a:p>
        </p:txBody>
      </p:sp>
      <p:graphicFrame>
        <p:nvGraphicFramePr>
          <p:cNvPr id="11" name="Segnaposto contenuto 10">
            <a:extLst>
              <a:ext uri="{FF2B5EF4-FFF2-40B4-BE49-F238E27FC236}">
                <a16:creationId xmlns:a16="http://schemas.microsoft.com/office/drawing/2014/main" id="{2B8C941A-7811-2BA6-723A-239A49396B53}"/>
              </a:ext>
            </a:extLst>
          </p:cNvPr>
          <p:cNvGraphicFramePr>
            <a:graphicFrameLocks/>
          </p:cNvGraphicFramePr>
          <p:nvPr>
            <p:extLst>
              <p:ext uri="{D42A27DB-BD31-4B8C-83A1-F6EECF244321}">
                <p14:modId xmlns:p14="http://schemas.microsoft.com/office/powerpoint/2010/main" val="3932261079"/>
              </p:ext>
            </p:extLst>
          </p:nvPr>
        </p:nvGraphicFramePr>
        <p:xfrm>
          <a:off x="221973" y="938702"/>
          <a:ext cx="11748054" cy="4612956"/>
        </p:xfrm>
        <a:graphic>
          <a:graphicData uri="http://schemas.openxmlformats.org/drawingml/2006/table">
            <a:tbl>
              <a:tblPr firstRow="1" bandRow="1"/>
              <a:tblGrid>
                <a:gridCol w="1085463">
                  <a:extLst>
                    <a:ext uri="{9D8B030D-6E8A-4147-A177-3AD203B41FA5}">
                      <a16:colId xmlns:a16="http://schemas.microsoft.com/office/drawing/2014/main" val="20000"/>
                    </a:ext>
                  </a:extLst>
                </a:gridCol>
                <a:gridCol w="6070712">
                  <a:extLst>
                    <a:ext uri="{9D8B030D-6E8A-4147-A177-3AD203B41FA5}">
                      <a16:colId xmlns:a16="http://schemas.microsoft.com/office/drawing/2014/main" val="20001"/>
                    </a:ext>
                  </a:extLst>
                </a:gridCol>
                <a:gridCol w="1093305">
                  <a:extLst>
                    <a:ext uri="{9D8B030D-6E8A-4147-A177-3AD203B41FA5}">
                      <a16:colId xmlns:a16="http://schemas.microsoft.com/office/drawing/2014/main" val="20002"/>
                    </a:ext>
                  </a:extLst>
                </a:gridCol>
                <a:gridCol w="1222513">
                  <a:extLst>
                    <a:ext uri="{9D8B030D-6E8A-4147-A177-3AD203B41FA5}">
                      <a16:colId xmlns:a16="http://schemas.microsoft.com/office/drawing/2014/main" val="20003"/>
                    </a:ext>
                  </a:extLst>
                </a:gridCol>
                <a:gridCol w="2276061">
                  <a:extLst>
                    <a:ext uri="{9D8B030D-6E8A-4147-A177-3AD203B41FA5}">
                      <a16:colId xmlns:a16="http://schemas.microsoft.com/office/drawing/2014/main" val="2070983947"/>
                    </a:ext>
                  </a:extLst>
                </a:gridCol>
              </a:tblGrid>
              <a:tr h="75094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it-IT" sz="1800" dirty="0" err="1"/>
                        <a:t>Number</a:t>
                      </a:r>
                      <a:endParaRPr lang="it-IT" sz="1800" dirty="0"/>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776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it-IT" sz="1800" dirty="0" err="1"/>
                        <a:t>Action</a:t>
                      </a:r>
                      <a:r>
                        <a:rPr lang="it-IT" sz="1800" dirty="0"/>
                        <a:t> </a:t>
                      </a:r>
                      <a:r>
                        <a:rPr lang="it-IT" sz="1800" dirty="0" err="1"/>
                        <a:t>name</a:t>
                      </a:r>
                      <a:endParaRPr lang="it-IT" sz="1800" dirty="0"/>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776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it-IT" sz="1800" dirty="0" err="1"/>
                        <a:t>Action</a:t>
                      </a:r>
                      <a:r>
                        <a:rPr lang="it-IT" sz="1800" baseline="0" dirty="0"/>
                        <a:t> leader</a:t>
                      </a:r>
                      <a:endParaRPr lang="it-IT" sz="1800" dirty="0"/>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776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it-IT" sz="1800" dirty="0" err="1"/>
                        <a:t>Months</a:t>
                      </a:r>
                      <a:endParaRPr lang="it-IT" sz="1800" dirty="0"/>
                    </a:p>
                  </a:txBody>
                  <a:tcPr marL="91446" marR="91446" marT="45715" marB="4571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776C"/>
                    </a:solidFill>
                  </a:tcPr>
                </a:tc>
                <a:tc>
                  <a:txBody>
                    <a:bodyPr/>
                    <a:lstStyle/>
                    <a:p>
                      <a:r>
                        <a:rPr lang="it-IT" sz="1800" b="1" kern="1200" dirty="0">
                          <a:solidFill>
                            <a:schemeClr val="lt1"/>
                          </a:solidFill>
                          <a:latin typeface="Arial"/>
                          <a:ea typeface="+mn-ea"/>
                          <a:cs typeface="+mn-cs"/>
                        </a:rPr>
                        <a:t>Status</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8776C"/>
                    </a:solidFill>
                  </a:tcPr>
                </a:tc>
                <a:extLst>
                  <a:ext uri="{0D108BD9-81ED-4DB2-BD59-A6C34878D82A}">
                    <a16:rowId xmlns:a16="http://schemas.microsoft.com/office/drawing/2014/main" val="10000"/>
                  </a:ext>
                </a:extLst>
              </a:tr>
              <a:tr h="4648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it-IT" sz="2000" b="1" kern="1200" dirty="0">
                          <a:solidFill>
                            <a:srgbClr val="137160"/>
                          </a:solidFill>
                          <a:latin typeface="Arial" charset="0"/>
                          <a:ea typeface="+mn-ea"/>
                          <a:cs typeface="Arial" charset="0"/>
                        </a:rPr>
                        <a:t>A1</a:t>
                      </a:r>
                    </a:p>
                  </a:txBody>
                  <a:tcPr marL="91446" marR="91446"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2000" b="0" kern="1200" dirty="0">
                          <a:solidFill>
                            <a:srgbClr val="137160"/>
                          </a:solidFill>
                          <a:latin typeface="Arial" charset="0"/>
                          <a:ea typeface="+mn-ea"/>
                          <a:cs typeface="Arial" charset="0"/>
                        </a:rPr>
                        <a:t>HRS, H2 Supply and BUS design and realization</a:t>
                      </a:r>
                      <a:endParaRPr lang="it-IT" sz="2000" b="0" kern="1200" dirty="0">
                        <a:solidFill>
                          <a:srgbClr val="137160"/>
                        </a:solidFill>
                        <a:latin typeface="Arial" charset="0"/>
                        <a:ea typeface="+mn-ea"/>
                        <a:cs typeface="Arial" charset="0"/>
                      </a:endParaRPr>
                    </a:p>
                  </a:txBody>
                  <a:tcPr marL="91446" marR="91446"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it-IT" sz="2000" b="1" kern="1200" dirty="0">
                          <a:solidFill>
                            <a:srgbClr val="137160"/>
                          </a:solidFill>
                          <a:latin typeface="Arial" charset="0"/>
                          <a:ea typeface="+mn-ea"/>
                          <a:cs typeface="Arial" charset="0"/>
                        </a:rPr>
                        <a:t>S4M</a:t>
                      </a:r>
                    </a:p>
                  </a:txBody>
                  <a:tcPr marL="91446" marR="91446"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it-IT" sz="2000" b="0" kern="1200" dirty="0">
                          <a:solidFill>
                            <a:srgbClr val="137160"/>
                          </a:solidFill>
                          <a:latin typeface="Arial" charset="0"/>
                          <a:ea typeface="+mn-ea"/>
                          <a:cs typeface="Arial" charset="0"/>
                        </a:rPr>
                        <a:t>M1-M24</a:t>
                      </a:r>
                    </a:p>
                  </a:txBody>
                  <a:tcPr marL="91446" marR="91446" marT="45715" marB="45715">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p>
                      <a:r>
                        <a:rPr lang="it-IT" sz="2000" b="0" kern="1200" dirty="0">
                          <a:solidFill>
                            <a:srgbClr val="FF0000"/>
                          </a:solidFill>
                          <a:latin typeface="Arial" charset="0"/>
                          <a:ea typeface="+mn-ea"/>
                          <a:cs typeface="Arial" charset="0"/>
                        </a:rPr>
                        <a:t>End 30/09/2023</a:t>
                      </a:r>
                    </a:p>
                  </a:txBody>
                  <a:tcPr marL="91446" marR="91446" marT="45715" marB="45715">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8776C">
                        <a:tint val="40000"/>
                      </a:srgbClr>
                    </a:solidFill>
                  </a:tcPr>
                </a:tc>
                <a:extLst>
                  <a:ext uri="{0D108BD9-81ED-4DB2-BD59-A6C34878D82A}">
                    <a16:rowId xmlns:a16="http://schemas.microsoft.com/office/drawing/2014/main" val="10001"/>
                  </a:ext>
                </a:extLst>
              </a:tr>
              <a:tr h="8224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it-IT" sz="2000" b="1" kern="1200" dirty="0">
                          <a:solidFill>
                            <a:srgbClr val="137160"/>
                          </a:solidFill>
                          <a:latin typeface="Arial" charset="0"/>
                          <a:ea typeface="+mn-ea"/>
                          <a:cs typeface="Arial" charset="0"/>
                        </a:rPr>
                        <a:t>B1</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0" kern="1200" dirty="0" err="1">
                          <a:solidFill>
                            <a:srgbClr val="137160"/>
                          </a:solidFill>
                          <a:latin typeface="Arial" charset="0"/>
                          <a:ea typeface="+mn-ea"/>
                          <a:cs typeface="Arial" charset="0"/>
                        </a:rPr>
                        <a:t>H-city-port-mountain</a:t>
                      </a:r>
                      <a:endParaRPr lang="it-IT" sz="2000" b="0" kern="1200" dirty="0">
                        <a:solidFill>
                          <a:srgbClr val="137160"/>
                        </a:solidFill>
                        <a:latin typeface="Arial" charset="0"/>
                        <a:ea typeface="+mn-ea"/>
                        <a:cs typeface="Arial" charset="0"/>
                      </a:endParaRP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it-IT" sz="2000" b="1" kern="1200" dirty="0">
                          <a:solidFill>
                            <a:srgbClr val="137160"/>
                          </a:solidFill>
                          <a:latin typeface="Arial" charset="0"/>
                          <a:ea typeface="+mn-ea"/>
                          <a:cs typeface="Arial" charset="0"/>
                        </a:rPr>
                        <a:t>ABREG</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it-IT" sz="2000" b="0" kern="1200" dirty="0">
                          <a:solidFill>
                            <a:srgbClr val="137160"/>
                          </a:solidFill>
                          <a:latin typeface="Arial" charset="0"/>
                          <a:ea typeface="+mn-ea"/>
                          <a:cs typeface="Arial" charset="0"/>
                        </a:rPr>
                        <a:t>M22-M48</a:t>
                      </a:r>
                    </a:p>
                  </a:txBody>
                  <a:tcPr marL="91446" marR="91446" marT="45715" marB="4571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0" kern="1200" dirty="0">
                          <a:solidFill>
                            <a:srgbClr val="FF0000"/>
                          </a:solidFill>
                          <a:latin typeface="Arial" charset="0"/>
                          <a:ea typeface="+mn-ea"/>
                          <a:cs typeface="Arial" charset="0"/>
                        </a:rPr>
                        <a:t>Start 01/07/2023</a:t>
                      </a:r>
                    </a:p>
                  </a:txBody>
                  <a:tcPr marL="91446" marR="91446" marT="45715" marB="45715">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8776C">
                        <a:tint val="20000"/>
                      </a:srgbClr>
                    </a:solidFill>
                  </a:tcPr>
                </a:tc>
                <a:extLst>
                  <a:ext uri="{0D108BD9-81ED-4DB2-BD59-A6C34878D82A}">
                    <a16:rowId xmlns:a16="http://schemas.microsoft.com/office/drawing/2014/main" val="10002"/>
                  </a:ext>
                </a:extLst>
              </a:tr>
              <a:tr h="8224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it-IT" sz="2000" b="1" kern="1200" dirty="0">
                          <a:solidFill>
                            <a:srgbClr val="137160"/>
                          </a:solidFill>
                          <a:latin typeface="Arial" charset="0"/>
                          <a:ea typeface="+mn-ea"/>
                          <a:cs typeface="Arial" charset="0"/>
                        </a:rPr>
                        <a:t>C1</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2000" b="0" kern="1200" dirty="0">
                          <a:solidFill>
                            <a:srgbClr val="137160"/>
                          </a:solidFill>
                          <a:latin typeface="Arial" charset="0"/>
                          <a:ea typeface="+mn-ea"/>
                          <a:cs typeface="Arial" charset="0"/>
                        </a:rPr>
                        <a:t>Data collection, monitoring, technical and socio-economic analysis</a:t>
                      </a:r>
                      <a:endParaRPr lang="it-IT" sz="2000" b="0" kern="1200" dirty="0">
                        <a:solidFill>
                          <a:srgbClr val="137160"/>
                        </a:solidFill>
                        <a:latin typeface="Arial" charset="0"/>
                        <a:ea typeface="+mn-ea"/>
                        <a:cs typeface="Arial" charset="0"/>
                      </a:endParaRP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it-IT" sz="2000" b="1" kern="1200" dirty="0">
                          <a:solidFill>
                            <a:srgbClr val="137160"/>
                          </a:solidFill>
                          <a:latin typeface="Arial" charset="0"/>
                          <a:ea typeface="+mn-ea"/>
                          <a:cs typeface="Arial" charset="0"/>
                        </a:rPr>
                        <a:t>USGM</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it-IT" sz="2000" b="0" kern="1200" dirty="0">
                          <a:solidFill>
                            <a:srgbClr val="137160"/>
                          </a:solidFill>
                          <a:latin typeface="Arial" charset="0"/>
                          <a:ea typeface="+mn-ea"/>
                          <a:cs typeface="Arial" charset="0"/>
                        </a:rPr>
                        <a:t>M1-M48</a:t>
                      </a:r>
                    </a:p>
                  </a:txBody>
                  <a:tcPr marL="91446" marR="91446" marT="45715" marB="4571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p>
                      <a:r>
                        <a:rPr lang="it-IT" sz="2000" b="0" kern="1200" dirty="0">
                          <a:solidFill>
                            <a:srgbClr val="137160"/>
                          </a:solidFill>
                          <a:latin typeface="Arial" charset="0"/>
                          <a:ea typeface="+mn-ea"/>
                          <a:cs typeface="Arial" charset="0"/>
                        </a:rPr>
                        <a:t>KPI - Platform</a:t>
                      </a:r>
                    </a:p>
                  </a:txBody>
                  <a:tcPr marL="91446" marR="91446" marT="45715" marB="45715">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8776C">
                        <a:tint val="40000"/>
                      </a:srgbClr>
                    </a:solidFill>
                  </a:tcPr>
                </a:tc>
                <a:extLst>
                  <a:ext uri="{0D108BD9-81ED-4DB2-BD59-A6C34878D82A}">
                    <a16:rowId xmlns:a16="http://schemas.microsoft.com/office/drawing/2014/main" val="10003"/>
                  </a:ext>
                </a:extLst>
              </a:tr>
              <a:tr h="4648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it-IT" sz="2000" b="1" kern="1200" dirty="0">
                          <a:solidFill>
                            <a:srgbClr val="137160"/>
                          </a:solidFill>
                          <a:latin typeface="Arial" charset="0"/>
                          <a:ea typeface="+mn-ea"/>
                          <a:cs typeface="Arial" charset="0"/>
                        </a:rPr>
                        <a:t>D1</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0" kern="1200" dirty="0" err="1">
                          <a:solidFill>
                            <a:srgbClr val="137160"/>
                          </a:solidFill>
                          <a:latin typeface="Arial" charset="0"/>
                          <a:ea typeface="+mn-ea"/>
                          <a:cs typeface="Arial" charset="0"/>
                        </a:rPr>
                        <a:t>Communication</a:t>
                      </a:r>
                      <a:r>
                        <a:rPr lang="it-IT" sz="2000" b="0" kern="1200" dirty="0">
                          <a:solidFill>
                            <a:srgbClr val="137160"/>
                          </a:solidFill>
                          <a:latin typeface="Arial" charset="0"/>
                          <a:ea typeface="+mn-ea"/>
                          <a:cs typeface="Arial" charset="0"/>
                        </a:rPr>
                        <a:t> and Public </a:t>
                      </a:r>
                      <a:r>
                        <a:rPr lang="it-IT" sz="2000" b="0" kern="1200" dirty="0" err="1">
                          <a:solidFill>
                            <a:srgbClr val="137160"/>
                          </a:solidFill>
                          <a:latin typeface="Arial" charset="0"/>
                          <a:ea typeface="+mn-ea"/>
                          <a:cs typeface="Arial" charset="0"/>
                        </a:rPr>
                        <a:t>Awareness</a:t>
                      </a:r>
                      <a:endParaRPr lang="it-IT" sz="2000" b="0" kern="1200" dirty="0">
                        <a:solidFill>
                          <a:srgbClr val="137160"/>
                        </a:solidFill>
                        <a:latin typeface="Arial" charset="0"/>
                        <a:ea typeface="+mn-ea"/>
                        <a:cs typeface="Arial" charset="0"/>
                      </a:endParaRP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1" kern="1200" dirty="0">
                          <a:solidFill>
                            <a:srgbClr val="137160"/>
                          </a:solidFill>
                          <a:latin typeface="Arial" charset="0"/>
                          <a:ea typeface="+mn-ea"/>
                          <a:cs typeface="Arial" charset="0"/>
                        </a:rPr>
                        <a:t>UN</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0" kern="1200" dirty="0">
                          <a:solidFill>
                            <a:srgbClr val="137160"/>
                          </a:solidFill>
                          <a:latin typeface="Arial" charset="0"/>
                          <a:ea typeface="+mn-ea"/>
                          <a:cs typeface="Arial" charset="0"/>
                        </a:rPr>
                        <a:t>M1-M48</a:t>
                      </a:r>
                    </a:p>
                  </a:txBody>
                  <a:tcPr marL="91446" marR="91446" marT="45715" marB="4571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0" kern="1200" dirty="0">
                          <a:solidFill>
                            <a:srgbClr val="137160"/>
                          </a:solidFill>
                          <a:latin typeface="Arial" charset="0"/>
                          <a:ea typeface="+mn-ea"/>
                          <a:cs typeface="Arial" charset="0"/>
                        </a:rPr>
                        <a:t>www.life3h.eu</a:t>
                      </a:r>
                    </a:p>
                  </a:txBody>
                  <a:tcPr marL="91446" marR="91446" marT="45715" marB="45715">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8776C">
                        <a:tint val="20000"/>
                      </a:srgbClr>
                    </a:solidFill>
                  </a:tcPr>
                </a:tc>
                <a:extLst>
                  <a:ext uri="{0D108BD9-81ED-4DB2-BD59-A6C34878D82A}">
                    <a16:rowId xmlns:a16="http://schemas.microsoft.com/office/drawing/2014/main" val="10004"/>
                  </a:ext>
                </a:extLst>
              </a:tr>
              <a:tr h="4648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1" kern="1200" dirty="0">
                          <a:solidFill>
                            <a:srgbClr val="137160"/>
                          </a:solidFill>
                          <a:latin typeface="Arial" charset="0"/>
                          <a:ea typeface="+mn-ea"/>
                          <a:cs typeface="Arial" charset="0"/>
                        </a:rPr>
                        <a:t>D2</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0" kern="1200" dirty="0" err="1">
                          <a:solidFill>
                            <a:srgbClr val="137160"/>
                          </a:solidFill>
                          <a:latin typeface="Arial" charset="0"/>
                          <a:ea typeface="+mn-ea"/>
                          <a:cs typeface="Arial" charset="0"/>
                        </a:rPr>
                        <a:t>Hydrogen</a:t>
                      </a:r>
                      <a:r>
                        <a:rPr lang="it-IT" sz="2000" b="0" kern="1200" dirty="0">
                          <a:solidFill>
                            <a:srgbClr val="137160"/>
                          </a:solidFill>
                          <a:latin typeface="Arial" charset="0"/>
                          <a:ea typeface="+mn-ea"/>
                          <a:cs typeface="Arial" charset="0"/>
                        </a:rPr>
                        <a:t> Valley </a:t>
                      </a:r>
                      <a:r>
                        <a:rPr lang="it-IT" sz="2000" b="0" kern="1200" dirty="0" err="1">
                          <a:solidFill>
                            <a:srgbClr val="137160"/>
                          </a:solidFill>
                          <a:latin typeface="Arial" charset="0"/>
                          <a:ea typeface="+mn-ea"/>
                          <a:cs typeface="Arial" charset="0"/>
                        </a:rPr>
                        <a:t>growth</a:t>
                      </a:r>
                      <a:r>
                        <a:rPr lang="it-IT" sz="2000" b="0" kern="1200" dirty="0">
                          <a:solidFill>
                            <a:srgbClr val="137160"/>
                          </a:solidFill>
                          <a:latin typeface="Arial" charset="0"/>
                          <a:ea typeface="+mn-ea"/>
                          <a:cs typeface="Arial" charset="0"/>
                        </a:rPr>
                        <a:t> </a:t>
                      </a:r>
                      <a:r>
                        <a:rPr lang="it-IT" sz="2000" b="0" kern="1200" dirty="0" err="1">
                          <a:solidFill>
                            <a:srgbClr val="137160"/>
                          </a:solidFill>
                          <a:latin typeface="Arial" charset="0"/>
                          <a:ea typeface="+mn-ea"/>
                          <a:cs typeface="Arial" charset="0"/>
                        </a:rPr>
                        <a:t>strategy</a:t>
                      </a:r>
                      <a:endParaRPr lang="it-IT" sz="2000" b="0" kern="1200" dirty="0">
                        <a:solidFill>
                          <a:srgbClr val="137160"/>
                        </a:solidFill>
                        <a:latin typeface="Arial" charset="0"/>
                        <a:ea typeface="+mn-ea"/>
                        <a:cs typeface="Arial" charset="0"/>
                      </a:endParaRP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1" kern="1200" dirty="0">
                          <a:solidFill>
                            <a:srgbClr val="137160"/>
                          </a:solidFill>
                          <a:latin typeface="Arial" charset="0"/>
                          <a:ea typeface="+mn-ea"/>
                          <a:cs typeface="Arial" charset="0"/>
                        </a:rPr>
                        <a:t>UNIPG</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0" kern="1200" dirty="0">
                          <a:solidFill>
                            <a:srgbClr val="137160"/>
                          </a:solidFill>
                          <a:latin typeface="Arial" charset="0"/>
                          <a:ea typeface="+mn-ea"/>
                          <a:cs typeface="Arial" charset="0"/>
                        </a:rPr>
                        <a:t>M6-M48</a:t>
                      </a:r>
                    </a:p>
                  </a:txBody>
                  <a:tcPr marL="91446" marR="91446" marT="45715" marB="4571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0" kern="1200" dirty="0">
                          <a:solidFill>
                            <a:srgbClr val="137160"/>
                          </a:solidFill>
                          <a:latin typeface="Arial" charset="0"/>
                          <a:ea typeface="+mn-ea"/>
                          <a:cs typeface="Arial" charset="0"/>
                        </a:rPr>
                        <a:t>PNRR-EU</a:t>
                      </a:r>
                    </a:p>
                  </a:txBody>
                  <a:tcPr marL="91446" marR="91446" marT="45715" marB="45715">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8776C">
                        <a:tint val="40000"/>
                      </a:srgbClr>
                    </a:solidFill>
                  </a:tcPr>
                </a:tc>
                <a:extLst>
                  <a:ext uri="{0D108BD9-81ED-4DB2-BD59-A6C34878D82A}">
                    <a16:rowId xmlns:a16="http://schemas.microsoft.com/office/drawing/2014/main" val="10005"/>
                  </a:ext>
                </a:extLst>
              </a:tr>
              <a:tr h="8224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1" kern="1200" dirty="0">
                          <a:solidFill>
                            <a:srgbClr val="137160"/>
                          </a:solidFill>
                          <a:latin typeface="Arial" charset="0"/>
                          <a:ea typeface="+mn-ea"/>
                          <a:cs typeface="Arial" charset="0"/>
                        </a:rPr>
                        <a:t>E1</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2000" b="0" kern="1200" dirty="0">
                          <a:solidFill>
                            <a:srgbClr val="137160"/>
                          </a:solidFill>
                          <a:latin typeface="Arial" charset="0"/>
                          <a:ea typeface="+mn-ea"/>
                          <a:cs typeface="Arial" charset="0"/>
                        </a:rPr>
                        <a:t>Project Management and monitoring of project progress</a:t>
                      </a:r>
                      <a:endParaRPr lang="it-IT" sz="2000" b="0" kern="1200" dirty="0">
                        <a:solidFill>
                          <a:srgbClr val="137160"/>
                        </a:solidFill>
                        <a:latin typeface="Arial" charset="0"/>
                        <a:ea typeface="+mn-ea"/>
                        <a:cs typeface="Arial" charset="0"/>
                      </a:endParaRP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1" kern="1200" dirty="0">
                          <a:solidFill>
                            <a:srgbClr val="137160"/>
                          </a:solidFill>
                          <a:latin typeface="Arial" charset="0"/>
                          <a:ea typeface="+mn-ea"/>
                          <a:cs typeface="Arial" charset="0"/>
                        </a:rPr>
                        <a:t>ABREG</a:t>
                      </a:r>
                    </a:p>
                  </a:txBody>
                  <a:tcPr marL="91446" marR="91446"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it-IT" sz="2000" b="0" kern="1200" dirty="0">
                          <a:solidFill>
                            <a:srgbClr val="137160"/>
                          </a:solidFill>
                          <a:latin typeface="Arial" charset="0"/>
                          <a:ea typeface="+mn-ea"/>
                          <a:cs typeface="Arial" charset="0"/>
                        </a:rPr>
                        <a:t>M1-M48</a:t>
                      </a:r>
                    </a:p>
                  </a:txBody>
                  <a:tcPr marL="91446" marR="91446" marT="45715" marB="4571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2000" b="0" kern="1200" dirty="0">
                        <a:solidFill>
                          <a:srgbClr val="137160"/>
                        </a:solidFill>
                        <a:latin typeface="Arial" charset="0"/>
                        <a:ea typeface="+mn-ea"/>
                        <a:cs typeface="Arial" charset="0"/>
                      </a:endParaRPr>
                    </a:p>
                  </a:txBody>
                  <a:tcPr marL="91446" marR="91446" marT="45715" marB="45715">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8776C">
                        <a:tint val="20000"/>
                      </a:srgbClr>
                    </a:solidFill>
                  </a:tcPr>
                </a:tc>
                <a:extLst>
                  <a:ext uri="{0D108BD9-81ED-4DB2-BD59-A6C34878D82A}">
                    <a16:rowId xmlns:a16="http://schemas.microsoft.com/office/drawing/2014/main" val="10006"/>
                  </a:ext>
                </a:extLst>
              </a:tr>
            </a:tbl>
          </a:graphicData>
        </a:graphic>
      </p:graphicFrame>
      <p:pic>
        <p:nvPicPr>
          <p:cNvPr id="13" name="Immagine 12">
            <a:extLst>
              <a:ext uri="{FF2B5EF4-FFF2-40B4-BE49-F238E27FC236}">
                <a16:creationId xmlns:a16="http://schemas.microsoft.com/office/drawing/2014/main" id="{46C7244E-6F4A-828B-2177-5BA6CA5F3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14" name="Segnaposto testo 5">
            <a:extLst>
              <a:ext uri="{FF2B5EF4-FFF2-40B4-BE49-F238E27FC236}">
                <a16:creationId xmlns:a16="http://schemas.microsoft.com/office/drawing/2014/main" id="{D41B35A2-5CB9-E72B-C807-4C7CE77010FE}"/>
              </a:ext>
            </a:extLst>
          </p:cNvPr>
          <p:cNvSpPr txBox="1">
            <a:spLocks/>
          </p:cNvSpPr>
          <p:nvPr/>
        </p:nvSpPr>
        <p:spPr bwMode="auto">
          <a:xfrm>
            <a:off x="445052" y="348427"/>
            <a:ext cx="10982325"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kumimoji="0" lang="it-IT" altLang="it-IT" sz="3000" b="1" i="0" u="none" strike="noStrike" kern="1200" cap="none" spc="0" normalizeH="0" baseline="0" noProof="0" dirty="0">
                <a:ln>
                  <a:noFill/>
                </a:ln>
                <a:solidFill>
                  <a:srgbClr val="38776C"/>
                </a:solidFill>
                <a:effectLst/>
                <a:uLnTx/>
                <a:uFillTx/>
                <a:latin typeface="Arial" panose="020B0604020202020204" pitchFamily="34" charset="0"/>
                <a:ea typeface="+mn-ea"/>
                <a:cs typeface="Arial" panose="020B0604020202020204" pitchFamily="34" charset="0"/>
              </a:rPr>
              <a:t>ACTIONS</a:t>
            </a:r>
          </a:p>
        </p:txBody>
      </p:sp>
      <p:sp>
        <p:nvSpPr>
          <p:cNvPr id="15" name="Segnaposto numero diapositiva 14">
            <a:extLst>
              <a:ext uri="{FF2B5EF4-FFF2-40B4-BE49-F238E27FC236}">
                <a16:creationId xmlns:a16="http://schemas.microsoft.com/office/drawing/2014/main" id="{53FB3F89-B378-9AA9-9E6A-55008C3A61DA}"/>
              </a:ext>
            </a:extLst>
          </p:cNvPr>
          <p:cNvSpPr>
            <a:spLocks noGrp="1"/>
          </p:cNvSpPr>
          <p:nvPr>
            <p:ph type="sldNum" sz="quarter" idx="8"/>
          </p:nvPr>
        </p:nvSpPr>
        <p:spPr/>
        <p:txBody>
          <a:bodyPr/>
          <a:lstStyle/>
          <a:p>
            <a:pPr lvl="0"/>
            <a:fld id="{46318103-4ADF-4C55-BE88-1573AC9A0F21}" type="slidenum">
              <a:rPr lang="it-IT" smtClean="0"/>
              <a:t>5</a:t>
            </a:fld>
            <a:endParaRPr lang="it-IT"/>
          </a:p>
        </p:txBody>
      </p:sp>
      <p:pic>
        <p:nvPicPr>
          <p:cNvPr id="16" name="Elemento grafico 10">
            <a:extLst>
              <a:ext uri="{FF2B5EF4-FFF2-40B4-BE49-F238E27FC236}">
                <a16:creationId xmlns:a16="http://schemas.microsoft.com/office/drawing/2014/main" id="{3634E7C4-B1D4-7416-1E7E-975D88805A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39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D6C8F8EE-1861-4C4E-BBA9-250BF80C4771}"/>
              </a:ext>
            </a:extLst>
          </p:cNvPr>
          <p:cNvSpPr txBox="1"/>
          <p:nvPr/>
        </p:nvSpPr>
        <p:spPr>
          <a:xfrm>
            <a:off x="619432" y="1079251"/>
            <a:ext cx="10504898" cy="1200329"/>
          </a:xfrm>
          <a:prstGeom prst="rect">
            <a:avLst/>
          </a:prstGeom>
          <a:noFill/>
        </p:spPr>
        <p:txBody>
          <a:bodyPr wrap="square">
            <a:spAutoFit/>
          </a:bodyPr>
          <a:lstStyle/>
          <a:p>
            <a:pPr algn="just"/>
            <a:r>
              <a:rPr lang="en-US" dirty="0">
                <a:solidFill>
                  <a:srgbClr val="38776C"/>
                </a:solidFill>
                <a:latin typeface="Arial"/>
                <a:cs typeface="Arial" panose="020B0604020202020204" pitchFamily="34" charset="0"/>
              </a:rPr>
              <a:t>The HRS will be put in place in municipality area located in Via Arnaldo Maria Angelini, </a:t>
            </a:r>
            <a:r>
              <a:rPr lang="en-US" b="1" dirty="0">
                <a:solidFill>
                  <a:srgbClr val="38776C"/>
                </a:solidFill>
                <a:latin typeface="Arial"/>
                <a:cs typeface="Arial" panose="020B0604020202020204" pitchFamily="34" charset="0"/>
              </a:rPr>
              <a:t>4.5 km NW Terni city center</a:t>
            </a:r>
            <a:r>
              <a:rPr lang="en-US" dirty="0">
                <a:solidFill>
                  <a:srgbClr val="38776C"/>
                </a:solidFill>
                <a:latin typeface="Arial"/>
                <a:cs typeface="Arial" panose="020B0604020202020204" pitchFamily="34" charset="0"/>
              </a:rPr>
              <a:t>. The service line covers a </a:t>
            </a:r>
            <a:r>
              <a:rPr lang="en-US" b="1" dirty="0">
                <a:solidFill>
                  <a:srgbClr val="38776C"/>
                </a:solidFill>
                <a:latin typeface="Arial"/>
                <a:cs typeface="Arial" panose="020B0604020202020204" pitchFamily="34" charset="0"/>
              </a:rPr>
              <a:t>total length of 15 km</a:t>
            </a:r>
            <a:r>
              <a:rPr lang="en-US" dirty="0">
                <a:solidFill>
                  <a:srgbClr val="38776C"/>
                </a:solidFill>
                <a:latin typeface="Arial"/>
                <a:cs typeface="Arial" panose="020B0604020202020204" pitchFamily="34" charset="0"/>
              </a:rPr>
              <a:t>. It follows the route TR5, which starts from the Santa Maria di Terni Hospital and terminates at </a:t>
            </a:r>
            <a:r>
              <a:rPr lang="en-US" dirty="0" err="1">
                <a:solidFill>
                  <a:srgbClr val="38776C"/>
                </a:solidFill>
                <a:latin typeface="Arial"/>
                <a:cs typeface="Arial" panose="020B0604020202020204" pitchFamily="34" charset="0"/>
              </a:rPr>
              <a:t>Bivio</a:t>
            </a:r>
            <a:r>
              <a:rPr lang="en-US" dirty="0">
                <a:solidFill>
                  <a:srgbClr val="38776C"/>
                </a:solidFill>
                <a:latin typeface="Arial"/>
                <a:cs typeface="Arial" panose="020B0604020202020204" pitchFamily="34" charset="0"/>
              </a:rPr>
              <a:t> </a:t>
            </a:r>
            <a:r>
              <a:rPr lang="en-US" dirty="0" err="1">
                <a:solidFill>
                  <a:srgbClr val="38776C"/>
                </a:solidFill>
                <a:latin typeface="Arial"/>
                <a:cs typeface="Arial" panose="020B0604020202020204" pitchFamily="34" charset="0"/>
              </a:rPr>
              <a:t>Acquavogliera</a:t>
            </a:r>
            <a:r>
              <a:rPr lang="en-US" dirty="0">
                <a:solidFill>
                  <a:srgbClr val="38776C"/>
                </a:solidFill>
                <a:latin typeface="Arial"/>
                <a:cs typeface="Arial" panose="020B0604020202020204" pitchFamily="34" charset="0"/>
              </a:rPr>
              <a:t>, the road to San Gemini town.</a:t>
            </a:r>
          </a:p>
        </p:txBody>
      </p:sp>
      <p:sp>
        <p:nvSpPr>
          <p:cNvPr id="17" name="CasellaDiTesto 6">
            <a:extLst>
              <a:ext uri="{FF2B5EF4-FFF2-40B4-BE49-F238E27FC236}">
                <a16:creationId xmlns:a16="http://schemas.microsoft.com/office/drawing/2014/main" id="{C9B8B3F7-9711-440A-8576-AEAB6EB287A5}"/>
              </a:ext>
            </a:extLst>
          </p:cNvPr>
          <p:cNvSpPr txBox="1">
            <a:spLocks noChangeArrowheads="1"/>
          </p:cNvSpPr>
          <p:nvPr/>
        </p:nvSpPr>
        <p:spPr bwMode="auto">
          <a:xfrm>
            <a:off x="1339850" y="6365875"/>
            <a:ext cx="69516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900" dirty="0">
                <a:solidFill>
                  <a:srgbClr val="333333"/>
                </a:solidFill>
              </a:rPr>
              <a:t>[LIFE 20 ENV/IT/000575]</a:t>
            </a:r>
          </a:p>
        </p:txBody>
      </p:sp>
      <p:pic>
        <p:nvPicPr>
          <p:cNvPr id="18" name="Elemento grafico 10">
            <a:extLst>
              <a:ext uri="{FF2B5EF4-FFF2-40B4-BE49-F238E27FC236}">
                <a16:creationId xmlns:a16="http://schemas.microsoft.com/office/drawing/2014/main" id="{A7A91295-CF0A-454D-9B5F-42DC8C7B84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egnaposto numero diapositiva 6">
            <a:extLst>
              <a:ext uri="{FF2B5EF4-FFF2-40B4-BE49-F238E27FC236}">
                <a16:creationId xmlns:a16="http://schemas.microsoft.com/office/drawing/2014/main" id="{9D425638-5EEF-4D1C-BAA1-E3BEB3DA3C50}"/>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6438765-11B1-4E52-AAA6-41C42F8155F9}" type="slidenum">
              <a:rPr lang="it-IT" altLang="it-IT" smtClean="0"/>
              <a:pPr algn="r">
                <a:defRPr/>
              </a:pPr>
              <a:t>6</a:t>
            </a:fld>
            <a:endParaRPr lang="it-IT" altLang="it-IT" dirty="0"/>
          </a:p>
        </p:txBody>
      </p:sp>
      <p:pic>
        <p:nvPicPr>
          <p:cNvPr id="4" name="Immagine 3">
            <a:extLst>
              <a:ext uri="{FF2B5EF4-FFF2-40B4-BE49-F238E27FC236}">
                <a16:creationId xmlns:a16="http://schemas.microsoft.com/office/drawing/2014/main" id="{6F4FCDF0-5868-6F28-5713-851D09416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8" name="Segnaposto testo 5">
            <a:extLst>
              <a:ext uri="{FF2B5EF4-FFF2-40B4-BE49-F238E27FC236}">
                <a16:creationId xmlns:a16="http://schemas.microsoft.com/office/drawing/2014/main" id="{1E0901C0-742E-B56D-53D6-41A55EF3BEA6}"/>
              </a:ext>
            </a:extLst>
          </p:cNvPr>
          <p:cNvSpPr txBox="1">
            <a:spLocks/>
          </p:cNvSpPr>
          <p:nvPr/>
        </p:nvSpPr>
        <p:spPr bwMode="auto">
          <a:xfrm>
            <a:off x="4557713" y="394999"/>
            <a:ext cx="3350333"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kumimoji="0" lang="it-IT" altLang="it-IT" sz="3000" b="1" i="0" u="none" strike="noStrike" kern="1200" cap="none" spc="0" normalizeH="0" baseline="0" noProof="0" dirty="0">
                <a:ln>
                  <a:noFill/>
                </a:ln>
                <a:solidFill>
                  <a:srgbClr val="38776C"/>
                </a:solidFill>
                <a:effectLst/>
                <a:uLnTx/>
                <a:uFillTx/>
                <a:latin typeface="Arial" panose="020B0604020202020204" pitchFamily="34" charset="0"/>
                <a:ea typeface="+mn-ea"/>
                <a:cs typeface="Arial" panose="020B0604020202020204" pitchFamily="34" charset="0"/>
              </a:rPr>
              <a:t>City HRS - Terni</a:t>
            </a:r>
          </a:p>
        </p:txBody>
      </p:sp>
      <p:pic>
        <p:nvPicPr>
          <p:cNvPr id="9" name="Immagine 8">
            <a:extLst>
              <a:ext uri="{FF2B5EF4-FFF2-40B4-BE49-F238E27FC236}">
                <a16:creationId xmlns:a16="http://schemas.microsoft.com/office/drawing/2014/main" id="{7434FC27-BEFA-554C-9A92-3C9E46255705}"/>
              </a:ext>
            </a:extLst>
          </p:cNvPr>
          <p:cNvPicPr>
            <a:picLocks noChangeAspect="1"/>
          </p:cNvPicPr>
          <p:nvPr/>
        </p:nvPicPr>
        <p:blipFill>
          <a:blip r:embed="rId5"/>
          <a:stretch>
            <a:fillRect/>
          </a:stretch>
        </p:blipFill>
        <p:spPr>
          <a:xfrm>
            <a:off x="726594" y="2446308"/>
            <a:ext cx="5474550" cy="3670912"/>
          </a:xfrm>
          <a:prstGeom prst="rect">
            <a:avLst/>
          </a:prstGeom>
        </p:spPr>
      </p:pic>
      <p:sp>
        <p:nvSpPr>
          <p:cNvPr id="10" name="Ovale 9">
            <a:extLst>
              <a:ext uri="{FF2B5EF4-FFF2-40B4-BE49-F238E27FC236}">
                <a16:creationId xmlns:a16="http://schemas.microsoft.com/office/drawing/2014/main" id="{1AD4E71C-DB04-C06D-6D4F-2135023C8B48}"/>
              </a:ext>
            </a:extLst>
          </p:cNvPr>
          <p:cNvSpPr/>
          <p:nvPr/>
        </p:nvSpPr>
        <p:spPr>
          <a:xfrm>
            <a:off x="2624832" y="3772451"/>
            <a:ext cx="1207891" cy="12105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 di testo 27">
            <a:extLst>
              <a:ext uri="{FF2B5EF4-FFF2-40B4-BE49-F238E27FC236}">
                <a16:creationId xmlns:a16="http://schemas.microsoft.com/office/drawing/2014/main" id="{6EE0F9A8-49A8-0687-F115-59E309A03378}"/>
              </a:ext>
            </a:extLst>
          </p:cNvPr>
          <p:cNvSpPr txBox="1">
            <a:spLocks noChangeArrowheads="1"/>
          </p:cNvSpPr>
          <p:nvPr/>
        </p:nvSpPr>
        <p:spPr bwMode="auto">
          <a:xfrm>
            <a:off x="3401925" y="4008444"/>
            <a:ext cx="1476375" cy="342901"/>
          </a:xfrm>
          <a:prstGeom prst="rect">
            <a:avLst/>
          </a:prstGeom>
          <a:solidFill>
            <a:schemeClr val="accent1">
              <a:lumMod val="40000"/>
              <a:lumOff val="60000"/>
            </a:schemeClr>
          </a:solidFill>
          <a:ln w="9525">
            <a:solidFill>
              <a:schemeClr val="accent5">
                <a:lumMod val="75000"/>
              </a:schemeClr>
            </a:solid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it-IT" altLang="it-IT" sz="1400" b="1" i="0" u="none" strike="noStrike" cap="none" normalizeH="0" baseline="0" dirty="0">
                <a:ln>
                  <a:noFill/>
                </a:ln>
                <a:solidFill>
                  <a:srgbClr val="FF0000"/>
                </a:solidFill>
                <a:effectLst/>
                <a:latin typeface="Calibri" panose="020F0502020204030204" pitchFamily="34" charset="0"/>
              </a:rPr>
              <a:t>Area di intervento</a:t>
            </a:r>
            <a:endParaRPr kumimoji="0" lang="it-IT" altLang="it-IT" sz="1800" b="1" i="0" u="none" strike="noStrike" cap="none" normalizeH="0" baseline="0" dirty="0">
              <a:ln>
                <a:noFill/>
              </a:ln>
              <a:solidFill>
                <a:schemeClr val="tx1"/>
              </a:solidFill>
              <a:effectLst/>
              <a:latin typeface="Arial" panose="020B0604020202020204" pitchFamily="34" charset="0"/>
            </a:endParaRPr>
          </a:p>
        </p:txBody>
      </p:sp>
      <p:cxnSp>
        <p:nvCxnSpPr>
          <p:cNvPr id="12" name="Connettore 2 11">
            <a:extLst>
              <a:ext uri="{FF2B5EF4-FFF2-40B4-BE49-F238E27FC236}">
                <a16:creationId xmlns:a16="http://schemas.microsoft.com/office/drawing/2014/main" id="{8B229258-49D7-DD56-4FAE-C81CEAE100CB}"/>
              </a:ext>
            </a:extLst>
          </p:cNvPr>
          <p:cNvCxnSpPr/>
          <p:nvPr/>
        </p:nvCxnSpPr>
        <p:spPr>
          <a:xfrm>
            <a:off x="5495506" y="5452536"/>
            <a:ext cx="462116" cy="4621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C4BD22E4-88B8-ECF3-D679-2160CB7AE37C}"/>
              </a:ext>
            </a:extLst>
          </p:cNvPr>
          <p:cNvSpPr/>
          <p:nvPr/>
        </p:nvSpPr>
        <p:spPr>
          <a:xfrm>
            <a:off x="4590937" y="5118237"/>
            <a:ext cx="1170038" cy="235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Terni</a:t>
            </a:r>
          </a:p>
        </p:txBody>
      </p:sp>
      <p:sp>
        <p:nvSpPr>
          <p:cNvPr id="22" name="CasellaDiTesto 21">
            <a:extLst>
              <a:ext uri="{FF2B5EF4-FFF2-40B4-BE49-F238E27FC236}">
                <a16:creationId xmlns:a16="http://schemas.microsoft.com/office/drawing/2014/main" id="{F8014FFA-4A19-CEE5-00FE-50F1B2C25ABA}"/>
              </a:ext>
            </a:extLst>
          </p:cNvPr>
          <p:cNvSpPr txBox="1"/>
          <p:nvPr/>
        </p:nvSpPr>
        <p:spPr>
          <a:xfrm>
            <a:off x="6425736" y="2731989"/>
            <a:ext cx="5110402" cy="309828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it-IT" sz="1800" b="1" dirty="0">
                <a:solidFill>
                  <a:srgbClr val="38776C"/>
                </a:solidFill>
                <a:latin typeface="Arial"/>
                <a:cs typeface="Arial" panose="020B0604020202020204" pitchFamily="34" charset="0"/>
              </a:rPr>
              <a:t>Modular</a:t>
            </a:r>
            <a:r>
              <a:rPr lang="it-IT" sz="1800" dirty="0">
                <a:solidFill>
                  <a:srgbClr val="38776C"/>
                </a:solidFill>
                <a:latin typeface="Arial"/>
                <a:cs typeface="Arial" panose="020B0604020202020204" pitchFamily="34" charset="0"/>
              </a:rPr>
              <a:t> </a:t>
            </a:r>
            <a:r>
              <a:rPr lang="it-IT" sz="1800" b="1" dirty="0">
                <a:solidFill>
                  <a:srgbClr val="38776C"/>
                </a:solidFill>
                <a:latin typeface="Arial"/>
                <a:cs typeface="Arial" panose="020B0604020202020204" pitchFamily="34" charset="0"/>
              </a:rPr>
              <a:t>HRS</a:t>
            </a:r>
            <a:r>
              <a:rPr lang="it-IT" sz="1800" dirty="0">
                <a:solidFill>
                  <a:srgbClr val="38776C"/>
                </a:solidFill>
                <a:latin typeface="Arial"/>
                <a:cs typeface="Arial" panose="020B0604020202020204" pitchFamily="34" charset="0"/>
              </a:rPr>
              <a:t> to </a:t>
            </a:r>
            <a:r>
              <a:rPr lang="it-IT" sz="1800" dirty="0" err="1">
                <a:solidFill>
                  <a:srgbClr val="38776C"/>
                </a:solidFill>
                <a:latin typeface="Arial"/>
                <a:cs typeface="Arial" panose="020B0604020202020204" pitchFamily="34" charset="0"/>
              </a:rPr>
              <a:t>fill</a:t>
            </a:r>
            <a:r>
              <a:rPr lang="it-IT" sz="1800" dirty="0">
                <a:solidFill>
                  <a:srgbClr val="38776C"/>
                </a:solidFill>
                <a:latin typeface="Arial"/>
                <a:cs typeface="Arial" panose="020B0604020202020204" pitchFamily="34" charset="0"/>
              </a:rPr>
              <a:t> up to 12 </a:t>
            </a:r>
            <a:r>
              <a:rPr lang="it-IT" sz="1800" dirty="0" err="1">
                <a:solidFill>
                  <a:srgbClr val="38776C"/>
                </a:solidFill>
                <a:latin typeface="Arial"/>
                <a:cs typeface="Arial" panose="020B0604020202020204" pitchFamily="34" charset="0"/>
              </a:rPr>
              <a:t>FCBs</a:t>
            </a:r>
            <a:r>
              <a:rPr lang="it-IT" sz="1800" dirty="0">
                <a:solidFill>
                  <a:srgbClr val="38776C"/>
                </a:solidFill>
                <a:latin typeface="Arial"/>
                <a:cs typeface="Arial" panose="020B0604020202020204" pitchFamily="34" charset="0"/>
              </a:rPr>
              <a:t> back-to-back 35kgH</a:t>
            </a:r>
            <a:r>
              <a:rPr lang="it-IT" sz="1200" dirty="0">
                <a:solidFill>
                  <a:srgbClr val="38776C"/>
                </a:solidFill>
                <a:latin typeface="Arial"/>
                <a:cs typeface="Arial" panose="020B0604020202020204" pitchFamily="34" charset="0"/>
              </a:rPr>
              <a:t>2</a:t>
            </a:r>
            <a:r>
              <a:rPr lang="it-IT" sz="1800" dirty="0">
                <a:solidFill>
                  <a:srgbClr val="38776C"/>
                </a:solidFill>
                <a:latin typeface="Arial"/>
                <a:cs typeface="Arial" panose="020B0604020202020204" pitchFamily="34" charset="0"/>
              </a:rPr>
              <a:t>/bus;</a:t>
            </a:r>
            <a:endParaRPr lang="it-IT" sz="1000" dirty="0">
              <a:solidFill>
                <a:srgbClr val="38776C"/>
              </a:solidFill>
              <a:latin typeface="Arial"/>
              <a:cs typeface="Arial" panose="020B0604020202020204" pitchFamily="34" charset="0"/>
            </a:endParaRPr>
          </a:p>
          <a:p>
            <a:pPr marL="285750" indent="-285750" algn="just">
              <a:spcBef>
                <a:spcPts val="1000"/>
              </a:spcBef>
              <a:buClr>
                <a:srgbClr val="69B257"/>
              </a:buClr>
              <a:buFont typeface="Wingdings" panose="05000000000000000000" pitchFamily="2" charset="2"/>
              <a:buChar char="§"/>
              <a:defRPr/>
            </a:pPr>
            <a:r>
              <a:rPr lang="it-IT" sz="1800" dirty="0">
                <a:solidFill>
                  <a:srgbClr val="38776C"/>
                </a:solidFill>
                <a:latin typeface="Arial"/>
                <a:cs typeface="Arial" panose="020B0604020202020204" pitchFamily="34" charset="0"/>
              </a:rPr>
              <a:t>200 bar tube-trailer;</a:t>
            </a:r>
            <a:endParaRPr lang="it-IT" sz="1000" dirty="0">
              <a:solidFill>
                <a:srgbClr val="38776C"/>
              </a:solidFill>
              <a:latin typeface="Arial"/>
              <a:cs typeface="Arial" panose="020B0604020202020204" pitchFamily="34" charset="0"/>
            </a:endParaRPr>
          </a:p>
          <a:p>
            <a:pPr marL="285750" indent="-285750" algn="just">
              <a:spcBef>
                <a:spcPts val="1000"/>
              </a:spcBef>
              <a:buClr>
                <a:srgbClr val="69B257"/>
              </a:buClr>
              <a:buFont typeface="Wingdings" panose="05000000000000000000" pitchFamily="2" charset="2"/>
              <a:buChar char="§"/>
              <a:defRPr/>
            </a:pPr>
            <a:r>
              <a:rPr lang="it-IT" sz="1800" dirty="0">
                <a:solidFill>
                  <a:srgbClr val="38776C"/>
                </a:solidFill>
                <a:latin typeface="Arial"/>
                <a:cs typeface="Arial" panose="020B0604020202020204" pitchFamily="34" charset="0"/>
              </a:rPr>
              <a:t>Multi-stage </a:t>
            </a:r>
            <a:r>
              <a:rPr lang="it-IT" sz="1800" dirty="0" err="1">
                <a:solidFill>
                  <a:srgbClr val="38776C"/>
                </a:solidFill>
                <a:latin typeface="Arial"/>
                <a:cs typeface="Arial" panose="020B0604020202020204" pitchFamily="34" charset="0"/>
              </a:rPr>
              <a:t>compressor</a:t>
            </a:r>
            <a:r>
              <a:rPr lang="it-IT" sz="1800" dirty="0">
                <a:solidFill>
                  <a:srgbClr val="38776C"/>
                </a:solidFill>
                <a:latin typeface="Arial"/>
                <a:cs typeface="Arial" panose="020B0604020202020204" pitchFamily="34" charset="0"/>
              </a:rPr>
              <a:t>;</a:t>
            </a:r>
            <a:endParaRPr lang="it-IT" sz="1000" dirty="0">
              <a:solidFill>
                <a:srgbClr val="38776C"/>
              </a:solidFill>
              <a:latin typeface="Arial"/>
              <a:cs typeface="Arial" panose="020B0604020202020204" pitchFamily="34" charset="0"/>
            </a:endParaRPr>
          </a:p>
          <a:p>
            <a:pPr marL="285750" indent="-285750" algn="just">
              <a:spcBef>
                <a:spcPts val="1000"/>
              </a:spcBef>
              <a:buClr>
                <a:srgbClr val="69B257"/>
              </a:buClr>
              <a:buFont typeface="Wingdings" panose="05000000000000000000" pitchFamily="2" charset="2"/>
              <a:buChar char="§"/>
              <a:defRPr/>
            </a:pPr>
            <a:r>
              <a:rPr lang="it-IT" sz="1800" dirty="0">
                <a:solidFill>
                  <a:srgbClr val="38776C"/>
                </a:solidFill>
                <a:latin typeface="Arial"/>
                <a:cs typeface="Arial" panose="020B0604020202020204" pitchFamily="34" charset="0"/>
              </a:rPr>
              <a:t>450 bar </a:t>
            </a:r>
            <a:r>
              <a:rPr lang="it-IT" sz="1800" dirty="0" err="1">
                <a:solidFill>
                  <a:srgbClr val="38776C"/>
                </a:solidFill>
                <a:latin typeface="Arial"/>
                <a:cs typeface="Arial" panose="020B0604020202020204" pitchFamily="34" charset="0"/>
              </a:rPr>
              <a:t>stationary</a:t>
            </a:r>
            <a:r>
              <a:rPr lang="it-IT" sz="1800" dirty="0">
                <a:solidFill>
                  <a:srgbClr val="38776C"/>
                </a:solidFill>
                <a:latin typeface="Arial"/>
                <a:cs typeface="Arial" panose="020B0604020202020204" pitchFamily="34" charset="0"/>
              </a:rPr>
              <a:t> storage 90 kg </a:t>
            </a:r>
            <a:r>
              <a:rPr lang="en-US" sz="1800" dirty="0">
                <a:solidFill>
                  <a:srgbClr val="38776C"/>
                </a:solidFill>
                <a:latin typeface="Arial"/>
                <a:cs typeface="Arial" panose="020B0604020202020204" pitchFamily="34" charset="0"/>
              </a:rPr>
              <a:t>suitable capacity to guarantee the daily supply with adequate waiting times</a:t>
            </a:r>
            <a:r>
              <a:rPr lang="it-IT" sz="1800" dirty="0">
                <a:solidFill>
                  <a:srgbClr val="38776C"/>
                </a:solidFill>
                <a:latin typeface="Arial"/>
                <a:cs typeface="Arial" panose="020B0604020202020204" pitchFamily="34" charset="0"/>
              </a:rPr>
              <a:t>;</a:t>
            </a:r>
            <a:endParaRPr lang="it-IT" sz="1000" dirty="0">
              <a:solidFill>
                <a:srgbClr val="38776C"/>
              </a:solidFill>
              <a:latin typeface="Arial"/>
              <a:cs typeface="Arial" panose="020B0604020202020204" pitchFamily="34" charset="0"/>
            </a:endParaRPr>
          </a:p>
          <a:p>
            <a:pPr marL="285750" indent="-285750" algn="just">
              <a:spcBef>
                <a:spcPts val="1000"/>
              </a:spcBef>
              <a:buClr>
                <a:srgbClr val="69B257"/>
              </a:buClr>
              <a:buFont typeface="Wingdings" panose="05000000000000000000" pitchFamily="2" charset="2"/>
              <a:buChar char="§"/>
              <a:defRPr/>
            </a:pPr>
            <a:r>
              <a:rPr lang="it-IT" sz="1800" dirty="0">
                <a:solidFill>
                  <a:srgbClr val="38776C"/>
                </a:solidFill>
                <a:latin typeface="Arial"/>
                <a:cs typeface="Arial" panose="020B0604020202020204" pitchFamily="34" charset="0"/>
              </a:rPr>
              <a:t>Dispenser – max di 60 g/s w/o gas </a:t>
            </a:r>
            <a:r>
              <a:rPr lang="it-IT" sz="1800" dirty="0" err="1">
                <a:solidFill>
                  <a:srgbClr val="38776C"/>
                </a:solidFill>
                <a:latin typeface="Arial"/>
                <a:cs typeface="Arial" panose="020B0604020202020204" pitchFamily="34" charset="0"/>
              </a:rPr>
              <a:t>intercooling</a:t>
            </a:r>
            <a:r>
              <a:rPr lang="it-IT" sz="1800" dirty="0">
                <a:solidFill>
                  <a:srgbClr val="38776C"/>
                </a:solidFill>
                <a:latin typeface="Arial"/>
                <a:cs typeface="Arial" panose="020B0604020202020204" pitchFamily="34" charset="0"/>
              </a:rPr>
              <a:t>; 120 g/s with </a:t>
            </a:r>
            <a:r>
              <a:rPr lang="it-IT" sz="1800" dirty="0" err="1">
                <a:solidFill>
                  <a:srgbClr val="38776C"/>
                </a:solidFill>
                <a:latin typeface="Arial"/>
                <a:cs typeface="Arial" panose="020B0604020202020204" pitchFamily="34" charset="0"/>
              </a:rPr>
              <a:t>intercooling</a:t>
            </a:r>
            <a:r>
              <a:rPr lang="it-IT" sz="1800" dirty="0">
                <a:solidFill>
                  <a:srgbClr val="38776C"/>
                </a:solidFill>
                <a:latin typeface="Arial"/>
                <a:cs typeface="Arial" panose="020B0604020202020204" pitchFamily="34" charset="0"/>
              </a:rPr>
              <a:t>.</a:t>
            </a:r>
          </a:p>
        </p:txBody>
      </p:sp>
      <p:sp>
        <p:nvSpPr>
          <p:cNvPr id="23" name="Segnaposto numero diapositiva 22">
            <a:extLst>
              <a:ext uri="{FF2B5EF4-FFF2-40B4-BE49-F238E27FC236}">
                <a16:creationId xmlns:a16="http://schemas.microsoft.com/office/drawing/2014/main" id="{CC2EB481-1859-44BF-0853-A5F127468A94}"/>
              </a:ext>
            </a:extLst>
          </p:cNvPr>
          <p:cNvSpPr>
            <a:spLocks noGrp="1"/>
          </p:cNvSpPr>
          <p:nvPr>
            <p:ph type="sldNum" sz="quarter" idx="8"/>
          </p:nvPr>
        </p:nvSpPr>
        <p:spPr/>
        <p:txBody>
          <a:bodyPr/>
          <a:lstStyle/>
          <a:p>
            <a:pPr lvl="0"/>
            <a:fld id="{A2AC5AA0-D08B-4011-AD03-34D7F0BA5FDD}" type="slidenum">
              <a:rPr lang="it-IT" smtClean="0"/>
              <a:t>6</a:t>
            </a:fld>
            <a:endParaRPr lang="it-IT"/>
          </a:p>
        </p:txBody>
      </p:sp>
    </p:spTree>
    <p:extLst>
      <p:ext uri="{BB962C8B-B14F-4D97-AF65-F5344CB8AC3E}">
        <p14:creationId xmlns:p14="http://schemas.microsoft.com/office/powerpoint/2010/main" val="368629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D6C8F8EE-1861-4C4E-BBA9-250BF80C4771}"/>
              </a:ext>
            </a:extLst>
          </p:cNvPr>
          <p:cNvSpPr txBox="1"/>
          <p:nvPr/>
        </p:nvSpPr>
        <p:spPr>
          <a:xfrm>
            <a:off x="514287" y="1054213"/>
            <a:ext cx="10505539" cy="1015663"/>
          </a:xfrm>
          <a:prstGeom prst="rect">
            <a:avLst/>
          </a:prstGeom>
          <a:noFill/>
        </p:spPr>
        <p:txBody>
          <a:bodyPr wrap="square">
            <a:spAutoFit/>
          </a:bodyPr>
          <a:lstStyle/>
          <a:p>
            <a:pPr algn="just"/>
            <a:r>
              <a:rPr lang="en-US" sz="2000" dirty="0">
                <a:solidFill>
                  <a:srgbClr val="38776C"/>
                </a:solidFill>
                <a:latin typeface="Arial"/>
                <a:cs typeface="Arial" panose="020B0604020202020204" pitchFamily="34" charset="0"/>
              </a:rPr>
              <a:t>The HRS for the Abruzzo site will be connected with road and railway services linking Rome and coastal area of the region (Pescara and Chieti). Buses serving the areas where are located the ski resorts </a:t>
            </a:r>
            <a:r>
              <a:rPr lang="en-US" sz="2000" dirty="0">
                <a:solidFill>
                  <a:srgbClr val="38776C"/>
                </a:solidFill>
                <a:latin typeface="Arial"/>
                <a:cs typeface="Arial" panose="020B0604020202020204" pitchFamily="34" charset="0"/>
                <a:sym typeface="Wingdings" panose="05000000000000000000" pitchFamily="2" charset="2"/>
              </a:rPr>
              <a:t></a:t>
            </a:r>
            <a:r>
              <a:rPr lang="en-US" sz="2000" dirty="0">
                <a:solidFill>
                  <a:srgbClr val="38776C"/>
                </a:solidFill>
                <a:latin typeface="Arial"/>
                <a:cs typeface="Arial" panose="020B0604020202020204" pitchFamily="34" charset="0"/>
              </a:rPr>
              <a:t> reduce private mobility linked to the annual touristic demand.</a:t>
            </a:r>
          </a:p>
        </p:txBody>
      </p:sp>
      <p:sp>
        <p:nvSpPr>
          <p:cNvPr id="17" name="CasellaDiTesto 6">
            <a:extLst>
              <a:ext uri="{FF2B5EF4-FFF2-40B4-BE49-F238E27FC236}">
                <a16:creationId xmlns:a16="http://schemas.microsoft.com/office/drawing/2014/main" id="{C9B8B3F7-9711-440A-8576-AEAB6EB287A5}"/>
              </a:ext>
            </a:extLst>
          </p:cNvPr>
          <p:cNvSpPr txBox="1">
            <a:spLocks noChangeArrowheads="1"/>
          </p:cNvSpPr>
          <p:nvPr/>
        </p:nvSpPr>
        <p:spPr bwMode="auto">
          <a:xfrm>
            <a:off x="1339850" y="6365875"/>
            <a:ext cx="69516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900" dirty="0">
                <a:solidFill>
                  <a:srgbClr val="333333"/>
                </a:solidFill>
              </a:rPr>
              <a:t>[LIFE 20 ENV/IT/000575]</a:t>
            </a:r>
          </a:p>
        </p:txBody>
      </p:sp>
      <p:pic>
        <p:nvPicPr>
          <p:cNvPr id="18" name="Elemento grafico 10">
            <a:extLst>
              <a:ext uri="{FF2B5EF4-FFF2-40B4-BE49-F238E27FC236}">
                <a16:creationId xmlns:a16="http://schemas.microsoft.com/office/drawing/2014/main" id="{A7A91295-CF0A-454D-9B5F-42DC8C7B84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egnaposto numero diapositiva 6">
            <a:extLst>
              <a:ext uri="{FF2B5EF4-FFF2-40B4-BE49-F238E27FC236}">
                <a16:creationId xmlns:a16="http://schemas.microsoft.com/office/drawing/2014/main" id="{9D425638-5EEF-4D1C-BAA1-E3BEB3DA3C50}"/>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6438765-11B1-4E52-AAA6-41C42F8155F9}" type="slidenum">
              <a:rPr lang="it-IT" altLang="it-IT" smtClean="0"/>
              <a:pPr algn="r">
                <a:defRPr/>
              </a:pPr>
              <a:t>7</a:t>
            </a:fld>
            <a:endParaRPr lang="it-IT" altLang="it-IT" dirty="0"/>
          </a:p>
        </p:txBody>
      </p:sp>
      <p:pic>
        <p:nvPicPr>
          <p:cNvPr id="4" name="Immagine 3">
            <a:extLst>
              <a:ext uri="{FF2B5EF4-FFF2-40B4-BE49-F238E27FC236}">
                <a16:creationId xmlns:a16="http://schemas.microsoft.com/office/drawing/2014/main" id="{6F4FCDF0-5868-6F28-5713-851D09416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8" name="Segnaposto testo 5">
            <a:extLst>
              <a:ext uri="{FF2B5EF4-FFF2-40B4-BE49-F238E27FC236}">
                <a16:creationId xmlns:a16="http://schemas.microsoft.com/office/drawing/2014/main" id="{1E0901C0-742E-B56D-53D6-41A55EF3BEA6}"/>
              </a:ext>
            </a:extLst>
          </p:cNvPr>
          <p:cNvSpPr txBox="1">
            <a:spLocks/>
          </p:cNvSpPr>
          <p:nvPr/>
        </p:nvSpPr>
        <p:spPr bwMode="auto">
          <a:xfrm>
            <a:off x="3639675" y="338009"/>
            <a:ext cx="4912650"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kumimoji="0" lang="it-IT" altLang="it-IT" sz="3000" b="1" i="0" u="none" strike="noStrike" kern="1200" cap="none" spc="0" normalizeH="0" baseline="0" noProof="0" dirty="0">
                <a:ln>
                  <a:noFill/>
                </a:ln>
                <a:solidFill>
                  <a:srgbClr val="38776C"/>
                </a:solidFill>
                <a:effectLst/>
                <a:uLnTx/>
                <a:uFillTx/>
                <a:latin typeface="Arial" panose="020B0604020202020204" pitchFamily="34" charset="0"/>
                <a:ea typeface="+mn-ea"/>
                <a:cs typeface="Arial" panose="020B0604020202020204" pitchFamily="34" charset="0"/>
              </a:rPr>
              <a:t>Mountain HRS - Avezzano</a:t>
            </a:r>
          </a:p>
        </p:txBody>
      </p:sp>
      <p:sp>
        <p:nvSpPr>
          <p:cNvPr id="22" name="CasellaDiTesto 21">
            <a:extLst>
              <a:ext uri="{FF2B5EF4-FFF2-40B4-BE49-F238E27FC236}">
                <a16:creationId xmlns:a16="http://schemas.microsoft.com/office/drawing/2014/main" id="{F8014FFA-4A19-CEE5-00FE-50F1B2C25ABA}"/>
              </a:ext>
            </a:extLst>
          </p:cNvPr>
          <p:cNvSpPr txBox="1"/>
          <p:nvPr/>
        </p:nvSpPr>
        <p:spPr>
          <a:xfrm>
            <a:off x="5679866" y="2462504"/>
            <a:ext cx="5529999" cy="365228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it-IT" sz="1800" b="1" dirty="0">
                <a:solidFill>
                  <a:srgbClr val="38776C"/>
                </a:solidFill>
                <a:latin typeface="Arial"/>
                <a:cs typeface="Arial" panose="020B0604020202020204" pitchFamily="34" charset="0"/>
              </a:rPr>
              <a:t>HRS </a:t>
            </a:r>
            <a:r>
              <a:rPr lang="it-IT" sz="1800" b="1" dirty="0" err="1">
                <a:solidFill>
                  <a:srgbClr val="38776C"/>
                </a:solidFill>
                <a:latin typeface="Arial"/>
                <a:cs typeface="Arial" panose="020B0604020202020204" pitchFamily="34" charset="0"/>
              </a:rPr>
              <a:t>dedicated</a:t>
            </a:r>
            <a:r>
              <a:rPr lang="it-IT" sz="1800" b="1" dirty="0">
                <a:solidFill>
                  <a:srgbClr val="38776C"/>
                </a:solidFill>
                <a:latin typeface="Arial"/>
                <a:cs typeface="Arial" panose="020B0604020202020204" pitchFamily="34" charset="0"/>
              </a:rPr>
              <a:t> to TPL </a:t>
            </a:r>
            <a:r>
              <a:rPr lang="it-IT" sz="1800" dirty="0">
                <a:solidFill>
                  <a:srgbClr val="38776C"/>
                </a:solidFill>
                <a:latin typeface="Arial"/>
                <a:cs typeface="Arial" panose="020B0604020202020204" pitchFamily="34" charset="0"/>
              </a:rPr>
              <a:t>in LIFE3H </a:t>
            </a:r>
            <a:r>
              <a:rPr lang="it-IT" sz="1800" b="1" dirty="0">
                <a:solidFill>
                  <a:srgbClr val="38776C"/>
                </a:solidFill>
                <a:latin typeface="Arial"/>
                <a:cs typeface="Arial" panose="020B0604020202020204" pitchFamily="34" charset="0"/>
              </a:rPr>
              <a:t>and public </a:t>
            </a:r>
            <a:r>
              <a:rPr lang="it-IT" sz="1800" dirty="0">
                <a:solidFill>
                  <a:srgbClr val="38776C"/>
                </a:solidFill>
                <a:latin typeface="Arial"/>
                <a:cs typeface="Arial" panose="020B0604020202020204" pitchFamily="34" charset="0"/>
              </a:rPr>
              <a:t>(</a:t>
            </a:r>
            <a:r>
              <a:rPr lang="it-IT" sz="1800" dirty="0" err="1">
                <a:solidFill>
                  <a:srgbClr val="38776C"/>
                </a:solidFill>
                <a:latin typeface="Arial"/>
                <a:cs typeface="Arial" panose="020B0604020202020204" pitchFamily="34" charset="0"/>
              </a:rPr>
              <a:t>multifuel</a:t>
            </a:r>
            <a:r>
              <a:rPr lang="it-IT" sz="1800" dirty="0">
                <a:solidFill>
                  <a:srgbClr val="38776C"/>
                </a:solidFill>
                <a:latin typeface="Arial"/>
                <a:cs typeface="Arial" panose="020B0604020202020204" pitchFamily="34" charset="0"/>
              </a:rPr>
              <a:t> station);</a:t>
            </a:r>
          </a:p>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it-IT" sz="1800" dirty="0">
                <a:solidFill>
                  <a:srgbClr val="38776C"/>
                </a:solidFill>
                <a:latin typeface="Arial"/>
                <a:cs typeface="Arial" panose="020B0604020202020204" pitchFamily="34" charset="0"/>
              </a:rPr>
              <a:t>370 kg @200 bar tube-trailer or gas </a:t>
            </a:r>
            <a:r>
              <a:rPr lang="it-IT" sz="1800" dirty="0" err="1">
                <a:solidFill>
                  <a:srgbClr val="38776C"/>
                </a:solidFill>
                <a:latin typeface="Arial"/>
                <a:cs typeface="Arial" panose="020B0604020202020204" pitchFamily="34" charset="0"/>
              </a:rPr>
              <a:t>cylinders</a:t>
            </a:r>
            <a:r>
              <a:rPr lang="it-IT" sz="1800" dirty="0">
                <a:solidFill>
                  <a:srgbClr val="38776C"/>
                </a:solidFill>
                <a:latin typeface="Arial"/>
                <a:cs typeface="Arial" panose="020B0604020202020204" pitchFamily="34" charset="0"/>
              </a:rPr>
              <a:t> @200-300 bar;</a:t>
            </a:r>
          </a:p>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en-US" sz="1800" u="sng" dirty="0">
                <a:solidFill>
                  <a:srgbClr val="38776C"/>
                </a:solidFill>
                <a:latin typeface="Arial"/>
                <a:cs typeface="Arial" panose="020B0604020202020204" pitchFamily="34" charset="0"/>
              </a:rPr>
              <a:t>Priority system for initial charging directly from the trailer, according to the pressure of the trailer and that of the vehicle's cylinders</a:t>
            </a:r>
            <a:r>
              <a:rPr lang="en-US" sz="1800" dirty="0">
                <a:solidFill>
                  <a:srgbClr val="38776C"/>
                </a:solidFill>
                <a:latin typeface="Arial"/>
                <a:cs typeface="Arial" panose="020B0604020202020204" pitchFamily="34" charset="0"/>
              </a:rPr>
              <a:t>.</a:t>
            </a:r>
            <a:endParaRPr lang="it-IT" sz="1800" dirty="0">
              <a:solidFill>
                <a:srgbClr val="38776C"/>
              </a:solidFill>
              <a:latin typeface="Arial"/>
              <a:cs typeface="Arial" panose="020B0604020202020204" pitchFamily="34" charset="0"/>
            </a:endParaRPr>
          </a:p>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it-IT" sz="1800" dirty="0">
                <a:solidFill>
                  <a:srgbClr val="38776C"/>
                </a:solidFill>
                <a:latin typeface="Arial"/>
                <a:cs typeface="Arial" panose="020B0604020202020204" pitchFamily="34" charset="0"/>
              </a:rPr>
              <a:t>Two </a:t>
            </a:r>
            <a:r>
              <a:rPr lang="it-IT" sz="1800" dirty="0" err="1">
                <a:solidFill>
                  <a:srgbClr val="38776C"/>
                </a:solidFill>
                <a:latin typeface="Arial"/>
                <a:cs typeface="Arial" panose="020B0604020202020204" pitchFamily="34" charset="0"/>
              </a:rPr>
              <a:t>compression</a:t>
            </a:r>
            <a:r>
              <a:rPr lang="it-IT" sz="1800" dirty="0">
                <a:solidFill>
                  <a:srgbClr val="38776C"/>
                </a:solidFill>
                <a:latin typeface="Arial"/>
                <a:cs typeface="Arial" panose="020B0604020202020204" pitchFamily="34" charset="0"/>
              </a:rPr>
              <a:t> systems “</a:t>
            </a:r>
            <a:r>
              <a:rPr lang="it-IT" sz="1800" dirty="0" err="1">
                <a:solidFill>
                  <a:srgbClr val="38776C"/>
                </a:solidFill>
                <a:latin typeface="Arial"/>
                <a:cs typeface="Arial" panose="020B0604020202020204" pitchFamily="34" charset="0"/>
              </a:rPr>
              <a:t>Fuelmaker</a:t>
            </a:r>
            <a:r>
              <a:rPr lang="it-IT" sz="1800" dirty="0">
                <a:solidFill>
                  <a:srgbClr val="38776C"/>
                </a:solidFill>
                <a:latin typeface="Arial"/>
                <a:cs typeface="Arial" panose="020B0604020202020204" pitchFamily="34" charset="0"/>
              </a:rPr>
              <a:t>” 6-8 kW; </a:t>
            </a:r>
            <a:r>
              <a:rPr lang="it-IT" sz="1800" dirty="0" err="1">
                <a:solidFill>
                  <a:srgbClr val="38776C"/>
                </a:solidFill>
                <a:latin typeface="Arial"/>
                <a:cs typeface="Arial" panose="020B0604020202020204" pitchFamily="34" charset="0"/>
              </a:rPr>
              <a:t>total</a:t>
            </a:r>
            <a:r>
              <a:rPr lang="it-IT" sz="1800" dirty="0">
                <a:solidFill>
                  <a:srgbClr val="38776C"/>
                </a:solidFill>
                <a:latin typeface="Arial"/>
                <a:cs typeface="Arial" panose="020B0604020202020204" pitchFamily="34" charset="0"/>
              </a:rPr>
              <a:t> mass flow 2.2 kg/h @ 5bar;</a:t>
            </a:r>
          </a:p>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it-IT" sz="1800" dirty="0">
                <a:solidFill>
                  <a:srgbClr val="38776C"/>
                </a:solidFill>
                <a:latin typeface="Arial"/>
                <a:cs typeface="Arial" panose="020B0604020202020204" pitchFamily="34" charset="0"/>
              </a:rPr>
              <a:t>Dispenser w/o </a:t>
            </a:r>
            <a:r>
              <a:rPr lang="en-US" sz="1800" dirty="0">
                <a:solidFill>
                  <a:srgbClr val="38776C"/>
                </a:solidFill>
                <a:latin typeface="Arial"/>
                <a:cs typeface="Arial" panose="020B0604020202020204" pitchFamily="34" charset="0"/>
              </a:rPr>
              <a:t>flow management according to the pressure and temperature of the vehicle cylinders</a:t>
            </a:r>
            <a:endParaRPr lang="it-IT" sz="1800" dirty="0">
              <a:solidFill>
                <a:srgbClr val="38776C"/>
              </a:solidFill>
              <a:latin typeface="Arial"/>
              <a:cs typeface="Arial" panose="020B0604020202020204" pitchFamily="34" charset="0"/>
            </a:endParaRPr>
          </a:p>
        </p:txBody>
      </p:sp>
      <p:pic>
        <p:nvPicPr>
          <p:cNvPr id="2" name="Picture 11">
            <a:extLst>
              <a:ext uri="{FF2B5EF4-FFF2-40B4-BE49-F238E27FC236}">
                <a16:creationId xmlns:a16="http://schemas.microsoft.com/office/drawing/2014/main" id="{8BA0C3B3-6794-84D0-6BCF-8FC5990BD2C5}"/>
              </a:ext>
            </a:extLst>
          </p:cNvPr>
          <p:cNvPicPr>
            <a:picLocks noChangeAspect="1"/>
          </p:cNvPicPr>
          <p:nvPr/>
        </p:nvPicPr>
        <p:blipFill>
          <a:blip r:embed="rId5"/>
          <a:stretch>
            <a:fillRect/>
          </a:stretch>
        </p:blipFill>
        <p:spPr>
          <a:xfrm>
            <a:off x="726594" y="2377257"/>
            <a:ext cx="4375984" cy="3822777"/>
          </a:xfrm>
          <a:prstGeom prst="rect">
            <a:avLst/>
          </a:prstGeom>
        </p:spPr>
      </p:pic>
      <p:sp>
        <p:nvSpPr>
          <p:cNvPr id="6" name="Segnaposto numero diapositiva 5">
            <a:extLst>
              <a:ext uri="{FF2B5EF4-FFF2-40B4-BE49-F238E27FC236}">
                <a16:creationId xmlns:a16="http://schemas.microsoft.com/office/drawing/2014/main" id="{5075382A-5F57-5C18-22B1-7C85BC6410B9}"/>
              </a:ext>
            </a:extLst>
          </p:cNvPr>
          <p:cNvSpPr>
            <a:spLocks noGrp="1"/>
          </p:cNvSpPr>
          <p:nvPr>
            <p:ph type="sldNum" sz="quarter" idx="8"/>
          </p:nvPr>
        </p:nvSpPr>
        <p:spPr/>
        <p:txBody>
          <a:bodyPr/>
          <a:lstStyle/>
          <a:p>
            <a:pPr lvl="0"/>
            <a:fld id="{A2AC5AA0-D08B-4011-AD03-34D7F0BA5FDD}" type="slidenum">
              <a:rPr lang="it-IT" smtClean="0"/>
              <a:t>7</a:t>
            </a:fld>
            <a:endParaRPr lang="it-IT"/>
          </a:p>
        </p:txBody>
      </p:sp>
    </p:spTree>
    <p:extLst>
      <p:ext uri="{BB962C8B-B14F-4D97-AF65-F5344CB8AC3E}">
        <p14:creationId xmlns:p14="http://schemas.microsoft.com/office/powerpoint/2010/main" val="301966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26A86F-FDC9-6016-BE46-31502BA10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5" name="Segnaposto testo 5">
            <a:extLst>
              <a:ext uri="{FF2B5EF4-FFF2-40B4-BE49-F238E27FC236}">
                <a16:creationId xmlns:a16="http://schemas.microsoft.com/office/drawing/2014/main" id="{45072701-30CC-2DD6-EA7E-056F195971C8}"/>
              </a:ext>
            </a:extLst>
          </p:cNvPr>
          <p:cNvSpPr txBox="1">
            <a:spLocks/>
          </p:cNvSpPr>
          <p:nvPr/>
        </p:nvSpPr>
        <p:spPr bwMode="auto">
          <a:xfrm>
            <a:off x="3835880" y="394999"/>
            <a:ext cx="4907425"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kumimoji="0" lang="it-IT" altLang="it-IT" sz="3000" b="1" i="0" u="none" strike="noStrike" kern="1200" cap="none" spc="0" normalizeH="0" baseline="0" noProof="0" dirty="0">
                <a:ln>
                  <a:noFill/>
                </a:ln>
                <a:solidFill>
                  <a:srgbClr val="38776C"/>
                </a:solidFill>
                <a:effectLst/>
                <a:uLnTx/>
                <a:uFillTx/>
                <a:latin typeface="Arial" panose="020B0604020202020204" pitchFamily="34" charset="0"/>
                <a:ea typeface="+mn-ea"/>
                <a:cs typeface="Arial" panose="020B0604020202020204" pitchFamily="34" charset="0"/>
              </a:rPr>
              <a:t>Port HRS - Civitavecchia</a:t>
            </a:r>
          </a:p>
        </p:txBody>
      </p:sp>
      <p:pic>
        <p:nvPicPr>
          <p:cNvPr id="18435" name="Picture 3">
            <a:extLst>
              <a:ext uri="{FF2B5EF4-FFF2-40B4-BE49-F238E27FC236}">
                <a16:creationId xmlns:a16="http://schemas.microsoft.com/office/drawing/2014/main" id="{4480813D-A365-CF4D-C2CA-9E5A01677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32" y="2528711"/>
            <a:ext cx="5160479" cy="339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8E01C45C-2583-C7EB-B919-5EB34F9951E5}"/>
              </a:ext>
            </a:extLst>
          </p:cNvPr>
          <p:cNvSpPr txBox="1"/>
          <p:nvPr/>
        </p:nvSpPr>
        <p:spPr>
          <a:xfrm>
            <a:off x="567181" y="1166336"/>
            <a:ext cx="10405619" cy="923330"/>
          </a:xfrm>
          <a:prstGeom prst="rect">
            <a:avLst/>
          </a:prstGeom>
          <a:noFill/>
        </p:spPr>
        <p:txBody>
          <a:bodyPr wrap="square">
            <a:spAutoFit/>
          </a:bodyPr>
          <a:lstStyle/>
          <a:p>
            <a:pPr algn="just"/>
            <a:r>
              <a:rPr lang="en-US" dirty="0">
                <a:solidFill>
                  <a:srgbClr val="38776C"/>
                </a:solidFill>
                <a:latin typeface="Arial"/>
                <a:cs typeface="Arial" panose="020B0604020202020204" pitchFamily="34" charset="0"/>
              </a:rPr>
              <a:t>The HRS will be situated close to the entrance of Civitavecchia </a:t>
            </a:r>
            <a:r>
              <a:rPr lang="en-US" dirty="0" err="1">
                <a:solidFill>
                  <a:srgbClr val="38776C"/>
                </a:solidFill>
                <a:latin typeface="Arial"/>
                <a:cs typeface="Arial" panose="020B0604020202020204" pitchFamily="34" charset="0"/>
              </a:rPr>
              <a:t>Interport</a:t>
            </a:r>
            <a:r>
              <a:rPr lang="en-US" dirty="0">
                <a:solidFill>
                  <a:srgbClr val="38776C"/>
                </a:solidFill>
                <a:latin typeface="Arial"/>
                <a:cs typeface="Arial" panose="020B0604020202020204" pitchFamily="34" charset="0"/>
              </a:rPr>
              <a:t>, close to the exit of the Regional route Aurelia. The hydrogen transport lines will be implemented for connection from the port docks to the Civitavecchia train station and the internal port line. </a:t>
            </a:r>
          </a:p>
        </p:txBody>
      </p:sp>
      <p:sp>
        <p:nvSpPr>
          <p:cNvPr id="7" name="CasellaDiTesto 6">
            <a:extLst>
              <a:ext uri="{FF2B5EF4-FFF2-40B4-BE49-F238E27FC236}">
                <a16:creationId xmlns:a16="http://schemas.microsoft.com/office/drawing/2014/main" id="{DB66F0DF-CCE0-747C-EEAD-230ADD42FECB}"/>
              </a:ext>
            </a:extLst>
          </p:cNvPr>
          <p:cNvSpPr txBox="1"/>
          <p:nvPr/>
        </p:nvSpPr>
        <p:spPr>
          <a:xfrm>
            <a:off x="6075362" y="2343919"/>
            <a:ext cx="5529999" cy="380104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it-IT" sz="1800" dirty="0">
                <a:solidFill>
                  <a:srgbClr val="38776C"/>
                </a:solidFill>
                <a:latin typeface="Arial"/>
                <a:cs typeface="Arial" panose="020B0604020202020204" pitchFamily="34" charset="0"/>
              </a:rPr>
              <a:t>HRS </a:t>
            </a:r>
            <a:r>
              <a:rPr lang="it-IT" sz="1800" dirty="0" err="1">
                <a:solidFill>
                  <a:srgbClr val="38776C"/>
                </a:solidFill>
                <a:latin typeface="Arial"/>
                <a:cs typeface="Arial" panose="020B0604020202020204" pitchFamily="34" charset="0"/>
              </a:rPr>
              <a:t>dedicated</a:t>
            </a:r>
            <a:r>
              <a:rPr lang="it-IT" sz="1800" dirty="0">
                <a:solidFill>
                  <a:srgbClr val="38776C"/>
                </a:solidFill>
                <a:latin typeface="Arial"/>
                <a:cs typeface="Arial" panose="020B0604020202020204" pitchFamily="34" charset="0"/>
              </a:rPr>
              <a:t> to 2 Rampini 8 m FCB range-</a:t>
            </a:r>
            <a:r>
              <a:rPr lang="it-IT" sz="1800" dirty="0" err="1">
                <a:solidFill>
                  <a:srgbClr val="38776C"/>
                </a:solidFill>
                <a:latin typeface="Arial"/>
                <a:cs typeface="Arial" panose="020B0604020202020204" pitchFamily="34" charset="0"/>
              </a:rPr>
              <a:t>extender</a:t>
            </a:r>
            <a:r>
              <a:rPr lang="it-IT" sz="1800" dirty="0">
                <a:solidFill>
                  <a:srgbClr val="38776C"/>
                </a:solidFill>
                <a:latin typeface="Arial"/>
                <a:cs typeface="Arial" panose="020B0604020202020204" pitchFamily="34" charset="0"/>
              </a:rPr>
              <a:t> 10.8 kgH2/bus;</a:t>
            </a:r>
          </a:p>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it-IT" sz="1800" dirty="0">
                <a:solidFill>
                  <a:srgbClr val="38776C"/>
                </a:solidFill>
                <a:latin typeface="Arial"/>
                <a:cs typeface="Arial" panose="020B0604020202020204" pitchFamily="34" charset="0"/>
              </a:rPr>
              <a:t>Storage gas </a:t>
            </a:r>
            <a:r>
              <a:rPr lang="it-IT" sz="1800" dirty="0" err="1">
                <a:solidFill>
                  <a:srgbClr val="38776C"/>
                </a:solidFill>
                <a:latin typeface="Arial"/>
                <a:cs typeface="Arial" panose="020B0604020202020204" pitchFamily="34" charset="0"/>
              </a:rPr>
              <a:t>cylinders</a:t>
            </a:r>
            <a:r>
              <a:rPr lang="it-IT" sz="1800" dirty="0">
                <a:solidFill>
                  <a:srgbClr val="38776C"/>
                </a:solidFill>
                <a:latin typeface="Arial"/>
                <a:cs typeface="Arial" panose="020B0604020202020204" pitchFamily="34" charset="0"/>
              </a:rPr>
              <a:t> @200 bar + buffer@450 bar 48 kg. </a:t>
            </a:r>
            <a:r>
              <a:rPr lang="en-US" dirty="0">
                <a:solidFill>
                  <a:srgbClr val="38776C"/>
                </a:solidFill>
                <a:latin typeface="Arial"/>
                <a:cs typeface="Arial" panose="020B0604020202020204" pitchFamily="34" charset="0"/>
              </a:rPr>
              <a:t>U</a:t>
            </a:r>
            <a:r>
              <a:rPr lang="en-US" sz="1800" dirty="0">
                <a:solidFill>
                  <a:srgbClr val="38776C"/>
                </a:solidFill>
                <a:latin typeface="Arial"/>
                <a:cs typeface="Arial" panose="020B0604020202020204" pitchFamily="34" charset="0"/>
              </a:rPr>
              <a:t>sing the "booster" mode, it will be sufficient to guarantee the filling of two FCBs at the same time</a:t>
            </a:r>
            <a:endParaRPr lang="it-IT" sz="1800" dirty="0">
              <a:solidFill>
                <a:srgbClr val="38776C"/>
              </a:solidFill>
              <a:latin typeface="Arial"/>
              <a:cs typeface="Arial" panose="020B0604020202020204" pitchFamily="34" charset="0"/>
            </a:endParaRPr>
          </a:p>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it-IT" sz="1800" dirty="0">
                <a:solidFill>
                  <a:srgbClr val="38776C"/>
                </a:solidFill>
                <a:latin typeface="Arial"/>
                <a:cs typeface="Arial" panose="020B0604020202020204" pitchFamily="34" charset="0"/>
              </a:rPr>
              <a:t>Multi-stage </a:t>
            </a:r>
            <a:r>
              <a:rPr lang="it-IT" sz="1800" dirty="0" err="1">
                <a:solidFill>
                  <a:srgbClr val="38776C"/>
                </a:solidFill>
                <a:latin typeface="Arial"/>
                <a:cs typeface="Arial" panose="020B0604020202020204" pitchFamily="34" charset="0"/>
              </a:rPr>
              <a:t>piston</a:t>
            </a:r>
            <a:r>
              <a:rPr lang="it-IT" sz="1800" dirty="0">
                <a:solidFill>
                  <a:srgbClr val="38776C"/>
                </a:solidFill>
                <a:latin typeface="Arial"/>
                <a:cs typeface="Arial" panose="020B0604020202020204" pitchFamily="34" charset="0"/>
              </a:rPr>
              <a:t> </a:t>
            </a:r>
            <a:r>
              <a:rPr lang="it-IT" sz="1800" dirty="0" err="1">
                <a:solidFill>
                  <a:srgbClr val="38776C"/>
                </a:solidFill>
                <a:latin typeface="Arial"/>
                <a:cs typeface="Arial" panose="020B0604020202020204" pitchFamily="34" charset="0"/>
              </a:rPr>
              <a:t>compressor</a:t>
            </a:r>
            <a:r>
              <a:rPr lang="it-IT" dirty="0">
                <a:solidFill>
                  <a:srgbClr val="38776C"/>
                </a:solidFill>
                <a:latin typeface="Arial"/>
                <a:cs typeface="Arial" panose="020B0604020202020204" pitchFamily="34" charset="0"/>
              </a:rPr>
              <a:t>.</a:t>
            </a:r>
            <a:r>
              <a:rPr lang="en-US" dirty="0">
                <a:solidFill>
                  <a:srgbClr val="38776C"/>
                </a:solidFill>
                <a:latin typeface="Arial"/>
                <a:cs typeface="Arial" panose="020B0604020202020204" pitchFamily="34" charset="0"/>
              </a:rPr>
              <a:t> The compressor draws H2 from the buffer itself and performs the top-up phase (booster), ensuring that the final charge pressure of 350 bar is reached.</a:t>
            </a:r>
            <a:r>
              <a:rPr lang="it-IT" dirty="0">
                <a:solidFill>
                  <a:srgbClr val="38776C"/>
                </a:solidFill>
                <a:latin typeface="Arial"/>
                <a:cs typeface="Arial" panose="020B0604020202020204" pitchFamily="34" charset="0"/>
              </a:rPr>
              <a:t> </a:t>
            </a:r>
            <a:endParaRPr lang="it-IT" sz="1800" dirty="0">
              <a:solidFill>
                <a:srgbClr val="38776C"/>
              </a:solidFill>
              <a:latin typeface="Arial"/>
              <a:cs typeface="Arial" panose="020B0604020202020204" pitchFamily="34" charset="0"/>
            </a:endParaRPr>
          </a:p>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it-IT" sz="1800" dirty="0">
                <a:solidFill>
                  <a:srgbClr val="38776C"/>
                </a:solidFill>
                <a:latin typeface="Arial"/>
                <a:cs typeface="Arial" panose="020B0604020202020204" pitchFamily="34" charset="0"/>
              </a:rPr>
              <a:t>Dispenser w/o direct connection to FCB and </a:t>
            </a:r>
            <a:r>
              <a:rPr lang="it-IT" sz="1800" dirty="0" err="1">
                <a:solidFill>
                  <a:srgbClr val="38776C"/>
                </a:solidFill>
                <a:latin typeface="Arial"/>
                <a:cs typeface="Arial" panose="020B0604020202020204" pitchFamily="34" charset="0"/>
              </a:rPr>
              <a:t>intercooling</a:t>
            </a:r>
            <a:endParaRPr lang="it-IT" sz="1800" dirty="0">
              <a:solidFill>
                <a:srgbClr val="38776C"/>
              </a:solidFill>
              <a:latin typeface="Arial"/>
              <a:cs typeface="Arial" panose="020B0604020202020204" pitchFamily="34" charset="0"/>
            </a:endParaRPr>
          </a:p>
        </p:txBody>
      </p:sp>
      <p:sp>
        <p:nvSpPr>
          <p:cNvPr id="8" name="Segnaposto numero diapositiva 7">
            <a:extLst>
              <a:ext uri="{FF2B5EF4-FFF2-40B4-BE49-F238E27FC236}">
                <a16:creationId xmlns:a16="http://schemas.microsoft.com/office/drawing/2014/main" id="{B17DCEE9-1390-E338-C3D5-D39F698A44B1}"/>
              </a:ext>
            </a:extLst>
          </p:cNvPr>
          <p:cNvSpPr>
            <a:spLocks noGrp="1"/>
          </p:cNvSpPr>
          <p:nvPr>
            <p:ph type="sldNum" sz="quarter" idx="8"/>
          </p:nvPr>
        </p:nvSpPr>
        <p:spPr/>
        <p:txBody>
          <a:bodyPr/>
          <a:lstStyle/>
          <a:p>
            <a:pPr lvl="0"/>
            <a:fld id="{46318103-4ADF-4C55-BE88-1573AC9A0F21}" type="slidenum">
              <a:rPr lang="it-IT" smtClean="0"/>
              <a:t>8</a:t>
            </a:fld>
            <a:endParaRPr lang="it-IT"/>
          </a:p>
        </p:txBody>
      </p:sp>
      <p:pic>
        <p:nvPicPr>
          <p:cNvPr id="9" name="Elemento grafico 10">
            <a:extLst>
              <a:ext uri="{FF2B5EF4-FFF2-40B4-BE49-F238E27FC236}">
                <a16:creationId xmlns:a16="http://schemas.microsoft.com/office/drawing/2014/main" id="{62D597EE-0DCD-C9AD-D645-C6A9B0CBE2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5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04376DC-4D4F-D6AA-FB69-69A96418C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4" y="78658"/>
            <a:ext cx="2101329" cy="810410"/>
          </a:xfrm>
          <a:prstGeom prst="rect">
            <a:avLst/>
          </a:prstGeom>
        </p:spPr>
      </p:pic>
      <p:sp>
        <p:nvSpPr>
          <p:cNvPr id="5" name="Segnaposto testo 5">
            <a:extLst>
              <a:ext uri="{FF2B5EF4-FFF2-40B4-BE49-F238E27FC236}">
                <a16:creationId xmlns:a16="http://schemas.microsoft.com/office/drawing/2014/main" id="{29C72BF4-C1F8-D3F6-D70A-78BCF617F1B4}"/>
              </a:ext>
            </a:extLst>
          </p:cNvPr>
          <p:cNvSpPr txBox="1">
            <a:spLocks/>
          </p:cNvSpPr>
          <p:nvPr/>
        </p:nvSpPr>
        <p:spPr bwMode="auto">
          <a:xfrm>
            <a:off x="4221876" y="296862"/>
            <a:ext cx="3610613"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Clr>
                <a:srgbClr val="69B257"/>
              </a:buClr>
              <a:buFont typeface="Arial" panose="020B0604020202020204"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9B25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69B257"/>
              </a:buClr>
              <a:buSzTx/>
              <a:buFont typeface="Arial" panose="020B0604020202020204" pitchFamily="34" charset="0"/>
              <a:buNone/>
              <a:tabLst/>
              <a:defRPr/>
            </a:pPr>
            <a:r>
              <a:rPr kumimoji="0" lang="it-IT" altLang="it-IT" sz="3000" b="1" i="0" u="none" strike="noStrike" kern="1200" cap="none" spc="0" normalizeH="0" baseline="0" noProof="0" dirty="0">
                <a:ln>
                  <a:noFill/>
                </a:ln>
                <a:solidFill>
                  <a:srgbClr val="38776C"/>
                </a:solidFill>
                <a:effectLst/>
                <a:uLnTx/>
                <a:uFillTx/>
                <a:latin typeface="Arial" panose="020B0604020202020204" pitchFamily="34" charset="0"/>
                <a:ea typeface="+mn-ea"/>
                <a:cs typeface="Arial" panose="020B0604020202020204" pitchFamily="34" charset="0"/>
              </a:rPr>
              <a:t>RAMPINI 8M FCB</a:t>
            </a:r>
          </a:p>
        </p:txBody>
      </p:sp>
      <p:pic>
        <p:nvPicPr>
          <p:cNvPr id="11" name="Immagine 10">
            <a:extLst>
              <a:ext uri="{FF2B5EF4-FFF2-40B4-BE49-F238E27FC236}">
                <a16:creationId xmlns:a16="http://schemas.microsoft.com/office/drawing/2014/main" id="{8B31684C-BE29-0067-434F-4F9938B354FA}"/>
              </a:ext>
            </a:extLst>
          </p:cNvPr>
          <p:cNvPicPr>
            <a:picLocks noChangeAspect="1"/>
          </p:cNvPicPr>
          <p:nvPr/>
        </p:nvPicPr>
        <p:blipFill>
          <a:blip r:embed="rId3"/>
          <a:stretch>
            <a:fillRect/>
          </a:stretch>
        </p:blipFill>
        <p:spPr>
          <a:xfrm>
            <a:off x="8003308" y="1447353"/>
            <a:ext cx="3725941" cy="2085617"/>
          </a:xfrm>
          <a:prstGeom prst="rect">
            <a:avLst/>
          </a:prstGeom>
        </p:spPr>
      </p:pic>
      <p:pic>
        <p:nvPicPr>
          <p:cNvPr id="13" name="Immagine 12">
            <a:extLst>
              <a:ext uri="{FF2B5EF4-FFF2-40B4-BE49-F238E27FC236}">
                <a16:creationId xmlns:a16="http://schemas.microsoft.com/office/drawing/2014/main" id="{0AF66473-ED54-78D1-80CB-8B8173C19FC0}"/>
              </a:ext>
            </a:extLst>
          </p:cNvPr>
          <p:cNvPicPr>
            <a:picLocks noChangeAspect="1"/>
          </p:cNvPicPr>
          <p:nvPr/>
        </p:nvPicPr>
        <p:blipFill>
          <a:blip r:embed="rId4"/>
          <a:stretch>
            <a:fillRect/>
          </a:stretch>
        </p:blipFill>
        <p:spPr>
          <a:xfrm>
            <a:off x="8261927" y="3782487"/>
            <a:ext cx="3304598" cy="2420395"/>
          </a:xfrm>
          <a:prstGeom prst="rect">
            <a:avLst/>
          </a:prstGeom>
        </p:spPr>
      </p:pic>
      <p:sp>
        <p:nvSpPr>
          <p:cNvPr id="14" name="CasellaDiTesto 13">
            <a:extLst>
              <a:ext uri="{FF2B5EF4-FFF2-40B4-BE49-F238E27FC236}">
                <a16:creationId xmlns:a16="http://schemas.microsoft.com/office/drawing/2014/main" id="{796B3C15-FBE9-8C24-D21B-120143449F7C}"/>
              </a:ext>
            </a:extLst>
          </p:cNvPr>
          <p:cNvSpPr txBox="1"/>
          <p:nvPr/>
        </p:nvSpPr>
        <p:spPr>
          <a:xfrm>
            <a:off x="418240" y="1521796"/>
            <a:ext cx="7281424" cy="1236236"/>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1000"/>
              </a:spcBef>
              <a:spcAft>
                <a:spcPts val="0"/>
              </a:spcAft>
              <a:buClr>
                <a:srgbClr val="69B257"/>
              </a:buClr>
              <a:buSzTx/>
              <a:buFont typeface="Wingdings" panose="05000000000000000000" pitchFamily="2" charset="2"/>
              <a:buChar char="§"/>
              <a:tabLst/>
              <a:defRPr/>
            </a:pPr>
            <a:r>
              <a:rPr lang="it-IT" sz="1600" dirty="0">
                <a:solidFill>
                  <a:srgbClr val="38776C"/>
                </a:solidFill>
                <a:latin typeface="Arial"/>
                <a:cs typeface="Arial" panose="020B0604020202020204" pitchFamily="34" charset="0"/>
              </a:rPr>
              <a:t>3 storage tanks @</a:t>
            </a:r>
            <a:r>
              <a:rPr lang="it-IT" dirty="0">
                <a:solidFill>
                  <a:srgbClr val="38776C"/>
                </a:solidFill>
                <a:latin typeface="Arial"/>
                <a:cs typeface="Arial" panose="020B0604020202020204" pitchFamily="34" charset="0"/>
              </a:rPr>
              <a:t>350</a:t>
            </a:r>
            <a:r>
              <a:rPr lang="it-IT" sz="1600" dirty="0">
                <a:solidFill>
                  <a:srgbClr val="38776C"/>
                </a:solidFill>
                <a:latin typeface="Arial"/>
                <a:cs typeface="Arial" panose="020B0604020202020204" pitchFamily="34" charset="0"/>
              </a:rPr>
              <a:t> bar, 10.8 kgH2, </a:t>
            </a:r>
            <a:r>
              <a:rPr lang="it-IT" sz="1600" dirty="0" err="1">
                <a:solidFill>
                  <a:srgbClr val="38776C"/>
                </a:solidFill>
                <a:latin typeface="Arial"/>
                <a:cs typeface="Arial" panose="020B0604020202020204" pitchFamily="34" charset="0"/>
              </a:rPr>
              <a:t>positioned</a:t>
            </a:r>
            <a:r>
              <a:rPr lang="it-IT" sz="1600" dirty="0">
                <a:solidFill>
                  <a:srgbClr val="38776C"/>
                </a:solidFill>
                <a:latin typeface="Arial"/>
                <a:cs typeface="Arial" panose="020B0604020202020204" pitchFamily="34" charset="0"/>
              </a:rPr>
              <a:t> </a:t>
            </a:r>
            <a:r>
              <a:rPr lang="it-IT" sz="1600" dirty="0" err="1">
                <a:solidFill>
                  <a:srgbClr val="38776C"/>
                </a:solidFill>
                <a:latin typeface="Arial"/>
                <a:cs typeface="Arial" panose="020B0604020202020204" pitchFamily="34" charset="0"/>
              </a:rPr>
              <a:t>at</a:t>
            </a:r>
            <a:r>
              <a:rPr lang="it-IT" sz="1600" dirty="0">
                <a:solidFill>
                  <a:srgbClr val="38776C"/>
                </a:solidFill>
                <a:latin typeface="Arial"/>
                <a:cs typeface="Arial" panose="020B0604020202020204" pitchFamily="34" charset="0"/>
              </a:rPr>
              <a:t> the back on the </a:t>
            </a:r>
            <a:r>
              <a:rPr lang="it-IT" sz="1600" dirty="0" err="1">
                <a:solidFill>
                  <a:srgbClr val="38776C"/>
                </a:solidFill>
                <a:latin typeface="Arial"/>
                <a:cs typeface="Arial" panose="020B0604020202020204" pitchFamily="34" charset="0"/>
              </a:rPr>
              <a:t>roof</a:t>
            </a:r>
            <a:r>
              <a:rPr lang="it-IT" sz="1600" dirty="0">
                <a:solidFill>
                  <a:srgbClr val="38776C"/>
                </a:solidFill>
                <a:latin typeface="Arial"/>
                <a:cs typeface="Arial" panose="020B0604020202020204" pitchFamily="34" charset="0"/>
              </a:rPr>
              <a:t>  + 175 kWh LiFePo4 </a:t>
            </a:r>
            <a:r>
              <a:rPr lang="it-IT" sz="1600" dirty="0" err="1">
                <a:solidFill>
                  <a:srgbClr val="38776C"/>
                </a:solidFill>
                <a:latin typeface="Arial"/>
                <a:cs typeface="Arial" panose="020B0604020202020204" pitchFamily="34" charset="0"/>
              </a:rPr>
              <a:t>batteries</a:t>
            </a:r>
            <a:r>
              <a:rPr lang="it-IT" sz="1600" dirty="0">
                <a:solidFill>
                  <a:srgbClr val="38776C"/>
                </a:solidFill>
                <a:latin typeface="Arial"/>
                <a:cs typeface="Arial" panose="020B0604020202020204" pitchFamily="34" charset="0"/>
              </a:rPr>
              <a:t> with BMS. </a:t>
            </a:r>
            <a:r>
              <a:rPr lang="en-US" sz="1600" dirty="0">
                <a:solidFill>
                  <a:srgbClr val="38776C"/>
                </a:solidFill>
                <a:latin typeface="Arial"/>
                <a:cs typeface="Arial" panose="020B0604020202020204" pitchFamily="34" charset="0"/>
              </a:rPr>
              <a:t>Continuous</a:t>
            </a:r>
            <a:r>
              <a:rPr lang="it-IT" sz="1600" dirty="0">
                <a:solidFill>
                  <a:srgbClr val="38776C"/>
                </a:solidFill>
                <a:latin typeface="Arial"/>
                <a:cs typeface="Arial" panose="020B0604020202020204" pitchFamily="34" charset="0"/>
              </a:rPr>
              <a:t> monitoring for </a:t>
            </a:r>
            <a:r>
              <a:rPr lang="it-IT" sz="1600" dirty="0" err="1">
                <a:solidFill>
                  <a:srgbClr val="38776C"/>
                </a:solidFill>
                <a:latin typeface="Arial"/>
                <a:cs typeface="Arial" panose="020B0604020202020204" pitchFamily="34" charset="0"/>
              </a:rPr>
              <a:t>greater</a:t>
            </a:r>
            <a:r>
              <a:rPr lang="it-IT" sz="1600" dirty="0">
                <a:solidFill>
                  <a:srgbClr val="38776C"/>
                </a:solidFill>
                <a:latin typeface="Arial"/>
                <a:cs typeface="Arial" panose="020B0604020202020204" pitchFamily="34" charset="0"/>
              </a:rPr>
              <a:t> </a:t>
            </a:r>
            <a:r>
              <a:rPr lang="it-IT" sz="1600" dirty="0" err="1">
                <a:solidFill>
                  <a:srgbClr val="38776C"/>
                </a:solidFill>
                <a:latin typeface="Arial"/>
                <a:cs typeface="Arial" panose="020B0604020202020204" pitchFamily="34" charset="0"/>
              </a:rPr>
              <a:t>safety</a:t>
            </a:r>
            <a:r>
              <a:rPr lang="it-IT" sz="1600" dirty="0">
                <a:solidFill>
                  <a:srgbClr val="38776C"/>
                </a:solidFill>
                <a:latin typeface="Arial"/>
                <a:cs typeface="Arial" panose="020B0604020202020204" pitchFamily="34" charset="0"/>
              </a:rPr>
              <a:t>, reliability over time and performance.</a:t>
            </a:r>
          </a:p>
          <a:p>
            <a:pPr marL="285750" indent="-285750" algn="just">
              <a:spcBef>
                <a:spcPts val="1000"/>
              </a:spcBef>
              <a:buClr>
                <a:srgbClr val="69B257"/>
              </a:buClr>
              <a:buFont typeface="Wingdings" panose="05000000000000000000" pitchFamily="2" charset="2"/>
              <a:buChar char="§"/>
              <a:defRPr/>
            </a:pPr>
            <a:r>
              <a:rPr lang="it-IT" sz="1600" dirty="0">
                <a:solidFill>
                  <a:srgbClr val="38776C"/>
                </a:solidFill>
                <a:latin typeface="Arial"/>
                <a:cs typeface="Arial" panose="020B0604020202020204" pitchFamily="34" charset="0"/>
              </a:rPr>
              <a:t>30 kW FC </a:t>
            </a:r>
            <a:r>
              <a:rPr lang="it-IT" sz="1600" dirty="0" err="1">
                <a:solidFill>
                  <a:srgbClr val="38776C"/>
                </a:solidFill>
                <a:latin typeface="Arial"/>
                <a:cs typeface="Arial" panose="020B0604020202020204" pitchFamily="34" charset="0"/>
              </a:rPr>
              <a:t>stack</a:t>
            </a:r>
            <a:r>
              <a:rPr lang="it-IT" sz="1600" dirty="0">
                <a:solidFill>
                  <a:srgbClr val="38776C"/>
                </a:solidFill>
                <a:latin typeface="Arial"/>
                <a:cs typeface="Arial" panose="020B0604020202020204" pitchFamily="34" charset="0"/>
              </a:rPr>
              <a:t>, </a:t>
            </a:r>
            <a:r>
              <a:rPr lang="it-IT" sz="1600" dirty="0" err="1">
                <a:solidFill>
                  <a:srgbClr val="38776C"/>
                </a:solidFill>
                <a:latin typeface="Arial"/>
                <a:cs typeface="Arial" panose="020B0604020202020204" pitchFamily="34" charset="0"/>
              </a:rPr>
              <a:t>operating</a:t>
            </a:r>
            <a:r>
              <a:rPr lang="it-IT" sz="1600" dirty="0">
                <a:solidFill>
                  <a:srgbClr val="38776C"/>
                </a:solidFill>
                <a:latin typeface="Arial"/>
                <a:cs typeface="Arial" panose="020B0604020202020204" pitchFamily="34" charset="0"/>
              </a:rPr>
              <a:t> </a:t>
            </a:r>
            <a:r>
              <a:rPr lang="it-IT" sz="1600" dirty="0" err="1">
                <a:solidFill>
                  <a:srgbClr val="38776C"/>
                </a:solidFill>
                <a:latin typeface="Arial"/>
                <a:cs typeface="Arial" panose="020B0604020202020204" pitchFamily="34" charset="0"/>
              </a:rPr>
              <a:t>at</a:t>
            </a:r>
            <a:r>
              <a:rPr lang="it-IT" sz="1600" dirty="0">
                <a:solidFill>
                  <a:srgbClr val="38776C"/>
                </a:solidFill>
                <a:latin typeface="Arial"/>
                <a:cs typeface="Arial" panose="020B0604020202020204" pitchFamily="34" charset="0"/>
              </a:rPr>
              <a:t> 60-70°C and </a:t>
            </a:r>
            <a:r>
              <a:rPr lang="it-IT" sz="1600" dirty="0" err="1">
                <a:solidFill>
                  <a:srgbClr val="38776C"/>
                </a:solidFill>
                <a:latin typeface="Arial"/>
                <a:cs typeface="Arial" panose="020B0604020202020204" pitchFamily="34" charset="0"/>
              </a:rPr>
              <a:t>providing</a:t>
            </a:r>
            <a:r>
              <a:rPr lang="it-IT" sz="1600" dirty="0">
                <a:solidFill>
                  <a:srgbClr val="38776C"/>
                </a:solidFill>
                <a:latin typeface="Arial"/>
                <a:cs typeface="Arial" panose="020B0604020202020204" pitchFamily="34" charset="0"/>
              </a:rPr>
              <a:t> </a:t>
            </a:r>
            <a:r>
              <a:rPr lang="it-IT" sz="1600" dirty="0" err="1">
                <a:solidFill>
                  <a:srgbClr val="38776C"/>
                </a:solidFill>
                <a:latin typeface="Arial"/>
                <a:cs typeface="Arial" panose="020B0604020202020204" pitchFamily="34" charset="0"/>
              </a:rPr>
              <a:t>fuel</a:t>
            </a:r>
            <a:r>
              <a:rPr lang="it-IT" sz="1600" dirty="0">
                <a:solidFill>
                  <a:srgbClr val="38776C"/>
                </a:solidFill>
                <a:latin typeface="Arial"/>
                <a:cs typeface="Arial" panose="020B0604020202020204" pitchFamily="34" charset="0"/>
              </a:rPr>
              <a:t> @8.5 bar.</a:t>
            </a:r>
            <a:endParaRPr lang="it-IT" sz="900" dirty="0">
              <a:solidFill>
                <a:srgbClr val="38776C"/>
              </a:solidFill>
              <a:latin typeface="Arial"/>
              <a:cs typeface="Arial" panose="020B0604020202020204" pitchFamily="34" charset="0"/>
            </a:endParaRPr>
          </a:p>
        </p:txBody>
      </p:sp>
      <p:sp>
        <p:nvSpPr>
          <p:cNvPr id="16" name="CasellaDiTesto 15">
            <a:extLst>
              <a:ext uri="{FF2B5EF4-FFF2-40B4-BE49-F238E27FC236}">
                <a16:creationId xmlns:a16="http://schemas.microsoft.com/office/drawing/2014/main" id="{D186D294-9674-A84E-2DB7-DDE8C962EEC1}"/>
              </a:ext>
            </a:extLst>
          </p:cNvPr>
          <p:cNvSpPr txBox="1"/>
          <p:nvPr/>
        </p:nvSpPr>
        <p:spPr>
          <a:xfrm>
            <a:off x="460664" y="3291511"/>
            <a:ext cx="7419109" cy="3046988"/>
          </a:xfrm>
          <a:prstGeom prst="rect">
            <a:avLst/>
          </a:prstGeom>
          <a:noFill/>
        </p:spPr>
        <p:txBody>
          <a:bodyPr wrap="square">
            <a:spAutoFit/>
          </a:bodyPr>
          <a:lstStyle/>
          <a:p>
            <a:pPr algn="just"/>
            <a:r>
              <a:rPr lang="it-IT" sz="1600" b="1" dirty="0">
                <a:solidFill>
                  <a:srgbClr val="00B050"/>
                </a:solidFill>
                <a:latin typeface="Arial"/>
                <a:cs typeface="Arial" panose="020B0604020202020204" pitchFamily="34" charset="0"/>
              </a:rPr>
              <a:t>Range </a:t>
            </a:r>
            <a:r>
              <a:rPr lang="it-IT" sz="1600" b="1" dirty="0" err="1">
                <a:solidFill>
                  <a:srgbClr val="00B050"/>
                </a:solidFill>
                <a:latin typeface="Arial"/>
                <a:cs typeface="Arial" panose="020B0604020202020204" pitchFamily="34" charset="0"/>
              </a:rPr>
              <a:t>Extender</a:t>
            </a:r>
            <a:r>
              <a:rPr lang="it-IT" sz="1600" dirty="0">
                <a:solidFill>
                  <a:srgbClr val="38776C"/>
                </a:solidFill>
                <a:latin typeface="Arial"/>
                <a:cs typeface="Arial" panose="020B0604020202020204" pitchFamily="34" charset="0"/>
              </a:rPr>
              <a:t>:</a:t>
            </a:r>
            <a:r>
              <a:rPr lang="en-US" sz="1600" dirty="0">
                <a:solidFill>
                  <a:srgbClr val="38776C"/>
                </a:solidFill>
                <a:latin typeface="Arial"/>
                <a:cs typeface="Arial" panose="020B0604020202020204" pitchFamily="34" charset="0"/>
              </a:rPr>
              <a:t> range maximization by optimizing the use of H2 and batteries. The energy for the journey is supplied in a 40% / 60% ratio between batteries and hydrogen</a:t>
            </a:r>
            <a:endParaRPr lang="it-IT" sz="1600" dirty="0">
              <a:solidFill>
                <a:srgbClr val="38776C"/>
              </a:solidFill>
              <a:latin typeface="Arial"/>
              <a:cs typeface="Arial" panose="020B0604020202020204" pitchFamily="34" charset="0"/>
            </a:endParaRPr>
          </a:p>
          <a:p>
            <a:pPr algn="just"/>
            <a:endParaRPr lang="it-IT" sz="1600" dirty="0">
              <a:solidFill>
                <a:srgbClr val="38776C"/>
              </a:solidFill>
              <a:latin typeface="Arial"/>
              <a:cs typeface="Arial" panose="020B0604020202020204" pitchFamily="34" charset="0"/>
            </a:endParaRPr>
          </a:p>
          <a:p>
            <a:pPr algn="just"/>
            <a:r>
              <a:rPr lang="it-IT" sz="1600" b="1" dirty="0">
                <a:solidFill>
                  <a:schemeClr val="accent1"/>
                </a:solidFill>
                <a:latin typeface="Arial"/>
                <a:cs typeface="Arial" panose="020B0604020202020204" pitchFamily="34" charset="0"/>
              </a:rPr>
              <a:t>Pure Hydrogen</a:t>
            </a:r>
            <a:r>
              <a:rPr lang="it-IT" sz="1600" dirty="0">
                <a:solidFill>
                  <a:srgbClr val="38776C"/>
                </a:solidFill>
                <a:latin typeface="Arial"/>
                <a:cs typeface="Arial" panose="020B0604020202020204" pitchFamily="34" charset="0"/>
              </a:rPr>
              <a:t>: H2 </a:t>
            </a:r>
            <a:r>
              <a:rPr lang="it-IT" sz="1600" dirty="0" err="1">
                <a:solidFill>
                  <a:srgbClr val="38776C"/>
                </a:solidFill>
                <a:latin typeface="Arial"/>
                <a:cs typeface="Arial" panose="020B0604020202020204" pitchFamily="34" charset="0"/>
              </a:rPr>
              <a:t>as</a:t>
            </a:r>
            <a:r>
              <a:rPr lang="it-IT" sz="1600" dirty="0">
                <a:solidFill>
                  <a:srgbClr val="38776C"/>
                </a:solidFill>
                <a:latin typeface="Arial"/>
                <a:cs typeface="Arial" panose="020B0604020202020204" pitchFamily="34" charset="0"/>
              </a:rPr>
              <a:t> the </a:t>
            </a:r>
            <a:r>
              <a:rPr lang="it-IT" sz="1600" dirty="0" err="1">
                <a:solidFill>
                  <a:srgbClr val="38776C"/>
                </a:solidFill>
                <a:latin typeface="Arial"/>
                <a:cs typeface="Arial" panose="020B0604020202020204" pitchFamily="34" charset="0"/>
              </a:rPr>
              <a:t>only</a:t>
            </a:r>
            <a:r>
              <a:rPr lang="it-IT" sz="1600" dirty="0">
                <a:solidFill>
                  <a:srgbClr val="38776C"/>
                </a:solidFill>
                <a:latin typeface="Arial"/>
                <a:cs typeface="Arial" panose="020B0604020202020204" pitchFamily="34" charset="0"/>
              </a:rPr>
              <a:t> </a:t>
            </a:r>
            <a:r>
              <a:rPr lang="it-IT" sz="1600" dirty="0" err="1">
                <a:solidFill>
                  <a:srgbClr val="38776C"/>
                </a:solidFill>
                <a:latin typeface="Arial"/>
                <a:cs typeface="Arial" panose="020B0604020202020204" pitchFamily="34" charset="0"/>
              </a:rPr>
              <a:t>fuel</a:t>
            </a:r>
            <a:r>
              <a:rPr lang="en-US" sz="1600" dirty="0">
                <a:solidFill>
                  <a:srgbClr val="38776C"/>
                </a:solidFill>
                <a:latin typeface="Arial"/>
                <a:cs typeface="Arial" panose="020B0604020202020204" pitchFamily="34" charset="0"/>
              </a:rPr>
              <a:t>. The batteries have a "peek shaving" function during acceleration and accumulator function during regenerative braking; The batteries are kept around SOC=90%.</a:t>
            </a:r>
            <a:endParaRPr lang="it-IT" sz="1600" dirty="0">
              <a:solidFill>
                <a:srgbClr val="38776C"/>
              </a:solidFill>
              <a:latin typeface="Arial"/>
              <a:cs typeface="Arial" panose="020B0604020202020204" pitchFamily="34" charset="0"/>
            </a:endParaRPr>
          </a:p>
          <a:p>
            <a:pPr algn="just"/>
            <a:endParaRPr lang="it-IT" sz="1600" dirty="0">
              <a:solidFill>
                <a:srgbClr val="38776C"/>
              </a:solidFill>
              <a:latin typeface="Arial"/>
              <a:cs typeface="Arial" panose="020B0604020202020204" pitchFamily="34" charset="0"/>
            </a:endParaRPr>
          </a:p>
          <a:p>
            <a:pPr algn="just"/>
            <a:r>
              <a:rPr lang="it-IT" sz="1600" b="1" dirty="0">
                <a:solidFill>
                  <a:schemeClr val="accent1">
                    <a:lumMod val="75000"/>
                  </a:schemeClr>
                </a:solidFill>
                <a:latin typeface="Arial"/>
                <a:cs typeface="Arial" panose="020B0604020202020204" pitchFamily="34" charset="0"/>
              </a:rPr>
              <a:t>Pure Electric</a:t>
            </a:r>
            <a:r>
              <a:rPr lang="it-IT" sz="1600" dirty="0">
                <a:solidFill>
                  <a:srgbClr val="38776C"/>
                </a:solidFill>
                <a:latin typeface="Arial"/>
                <a:cs typeface="Arial" panose="020B0604020202020204" pitchFamily="34" charset="0"/>
              </a:rPr>
              <a:t>: Pure EV, the FC </a:t>
            </a:r>
            <a:r>
              <a:rPr lang="it-IT" sz="1600" dirty="0" err="1">
                <a:solidFill>
                  <a:srgbClr val="38776C"/>
                </a:solidFill>
                <a:latin typeface="Arial"/>
                <a:cs typeface="Arial" panose="020B0604020202020204" pitchFamily="34" charset="0"/>
              </a:rPr>
              <a:t>is</a:t>
            </a:r>
            <a:r>
              <a:rPr lang="it-IT" sz="1600" dirty="0">
                <a:solidFill>
                  <a:srgbClr val="38776C"/>
                </a:solidFill>
                <a:latin typeface="Arial"/>
                <a:cs typeface="Arial" panose="020B0604020202020204" pitchFamily="34" charset="0"/>
              </a:rPr>
              <a:t> </a:t>
            </a:r>
            <a:r>
              <a:rPr lang="it-IT" sz="1600" dirty="0" err="1">
                <a:solidFill>
                  <a:srgbClr val="38776C"/>
                </a:solidFill>
                <a:latin typeface="Arial"/>
                <a:cs typeface="Arial" panose="020B0604020202020204" pitchFamily="34" charset="0"/>
              </a:rPr>
              <a:t>never</a:t>
            </a:r>
            <a:r>
              <a:rPr lang="it-IT" sz="1600" dirty="0">
                <a:solidFill>
                  <a:srgbClr val="38776C"/>
                </a:solidFill>
                <a:latin typeface="Arial"/>
                <a:cs typeface="Arial" panose="020B0604020202020204" pitchFamily="34" charset="0"/>
              </a:rPr>
              <a:t> on.</a:t>
            </a:r>
          </a:p>
          <a:p>
            <a:pPr algn="just"/>
            <a:endParaRPr lang="it-IT" sz="1600" dirty="0">
              <a:solidFill>
                <a:srgbClr val="38776C"/>
              </a:solidFill>
              <a:latin typeface="Arial"/>
              <a:cs typeface="Arial" panose="020B0604020202020204" pitchFamily="34" charset="0"/>
            </a:endParaRPr>
          </a:p>
          <a:p>
            <a:pPr algn="just"/>
            <a:r>
              <a:rPr lang="it-IT" sz="1600" b="1" dirty="0" err="1">
                <a:solidFill>
                  <a:srgbClr val="7030A0"/>
                </a:solidFill>
                <a:latin typeface="Arial"/>
                <a:cs typeface="Arial" panose="020B0604020202020204" pitchFamily="34" charset="0"/>
              </a:rPr>
              <a:t>Hybrid</a:t>
            </a:r>
            <a:r>
              <a:rPr lang="it-IT" sz="1600" b="1" dirty="0">
                <a:solidFill>
                  <a:srgbClr val="7030A0"/>
                </a:solidFill>
                <a:latin typeface="Arial"/>
                <a:cs typeface="Arial" panose="020B0604020202020204" pitchFamily="34" charset="0"/>
              </a:rPr>
              <a:t> Custom</a:t>
            </a:r>
            <a:r>
              <a:rPr lang="it-IT" sz="1600" dirty="0">
                <a:solidFill>
                  <a:srgbClr val="38776C"/>
                </a:solidFill>
                <a:latin typeface="Arial"/>
                <a:cs typeface="Arial" panose="020B0604020202020204" pitchFamily="34" charset="0"/>
              </a:rPr>
              <a:t>: </a:t>
            </a:r>
            <a:r>
              <a:rPr lang="en-US" sz="1600" dirty="0">
                <a:solidFill>
                  <a:srgbClr val="38776C"/>
                </a:solidFill>
                <a:latin typeface="Arial"/>
                <a:cs typeface="Arial" panose="020B0604020202020204" pitchFamily="34" charset="0"/>
              </a:rPr>
              <a:t>customization of the percentage of energy coming from batteries or H2.</a:t>
            </a:r>
            <a:endParaRPr lang="it-IT" sz="1600" dirty="0">
              <a:solidFill>
                <a:srgbClr val="38776C"/>
              </a:solidFill>
              <a:latin typeface="Arial"/>
              <a:cs typeface="Arial" panose="020B0604020202020204" pitchFamily="34" charset="0"/>
            </a:endParaRPr>
          </a:p>
        </p:txBody>
      </p:sp>
      <p:sp>
        <p:nvSpPr>
          <p:cNvPr id="18" name="CasellaDiTesto 17">
            <a:extLst>
              <a:ext uri="{FF2B5EF4-FFF2-40B4-BE49-F238E27FC236}">
                <a16:creationId xmlns:a16="http://schemas.microsoft.com/office/drawing/2014/main" id="{15B94EBB-7C89-3F11-8D98-A3881D99B8E9}"/>
              </a:ext>
            </a:extLst>
          </p:cNvPr>
          <p:cNvSpPr txBox="1"/>
          <p:nvPr/>
        </p:nvSpPr>
        <p:spPr>
          <a:xfrm>
            <a:off x="584199" y="2922179"/>
            <a:ext cx="6096000" cy="369332"/>
          </a:xfrm>
          <a:prstGeom prst="rect">
            <a:avLst/>
          </a:prstGeom>
          <a:noFill/>
        </p:spPr>
        <p:txBody>
          <a:bodyPr wrap="square">
            <a:spAutoFit/>
          </a:bodyPr>
          <a:lstStyle/>
          <a:p>
            <a:pPr algn="just"/>
            <a:r>
              <a:rPr kumimoji="0" lang="en-US" altLang="en-US" sz="1800" b="1" i="0" u="none" strike="noStrike" kern="1200" cap="none" spc="0" normalizeH="0" baseline="0" noProof="0" dirty="0">
                <a:ln>
                  <a:noFill/>
                </a:ln>
                <a:solidFill>
                  <a:srgbClr val="38776C"/>
                </a:solidFill>
                <a:effectLst/>
                <a:uLnTx/>
                <a:uFillTx/>
                <a:latin typeface="Arial"/>
                <a:ea typeface="+mn-ea"/>
                <a:cs typeface="Arial" charset="0"/>
              </a:rPr>
              <a:t>Operational modes</a:t>
            </a:r>
            <a:endParaRPr lang="it-IT" dirty="0"/>
          </a:p>
        </p:txBody>
      </p:sp>
      <p:sp>
        <p:nvSpPr>
          <p:cNvPr id="19" name="Segnaposto numero diapositiva 18">
            <a:extLst>
              <a:ext uri="{FF2B5EF4-FFF2-40B4-BE49-F238E27FC236}">
                <a16:creationId xmlns:a16="http://schemas.microsoft.com/office/drawing/2014/main" id="{8108C5A5-BFCE-08F2-1878-1E7F8976E117}"/>
              </a:ext>
            </a:extLst>
          </p:cNvPr>
          <p:cNvSpPr>
            <a:spLocks noGrp="1"/>
          </p:cNvSpPr>
          <p:nvPr>
            <p:ph type="sldNum" sz="quarter" idx="8"/>
          </p:nvPr>
        </p:nvSpPr>
        <p:spPr/>
        <p:txBody>
          <a:bodyPr/>
          <a:lstStyle/>
          <a:p>
            <a:pPr lvl="0"/>
            <a:fld id="{46318103-4ADF-4C55-BE88-1573AC9A0F21}" type="slidenum">
              <a:rPr lang="it-IT" smtClean="0"/>
              <a:t>9</a:t>
            </a:fld>
            <a:endParaRPr lang="it-IT"/>
          </a:p>
        </p:txBody>
      </p:sp>
      <p:pic>
        <p:nvPicPr>
          <p:cNvPr id="20" name="Elemento grafico 10">
            <a:extLst>
              <a:ext uri="{FF2B5EF4-FFF2-40B4-BE49-F238E27FC236}">
                <a16:creationId xmlns:a16="http://schemas.microsoft.com/office/drawing/2014/main" id="{1CA830E4-C5BA-4049-1748-D7FA457F0F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7713" y="6399213"/>
            <a:ext cx="3076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0450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2514</Words>
  <Application>Microsoft Office PowerPoint</Application>
  <PresentationFormat>Widescreen</PresentationFormat>
  <Paragraphs>370</Paragraphs>
  <Slides>21</Slides>
  <Notes>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Calibri</vt:lpstr>
      <vt:lpstr>Calibri Light</vt:lpstr>
      <vt:lpstr>Mark Pro Bold</vt:lpstr>
      <vt:lpstr>Tahoma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Giorgia</dc:creator>
  <cp:lastModifiedBy>e.bocci</cp:lastModifiedBy>
  <cp:revision>43</cp:revision>
  <dcterms:created xsi:type="dcterms:W3CDTF">2021-07-14T13:07:32Z</dcterms:created>
  <dcterms:modified xsi:type="dcterms:W3CDTF">2023-05-02T23:00:17Z</dcterms:modified>
</cp:coreProperties>
</file>